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7" r:id="rId3"/>
    <p:sldId id="265" r:id="rId4"/>
    <p:sldId id="266" r:id="rId5"/>
    <p:sldId id="312" r:id="rId6"/>
    <p:sldId id="273" r:id="rId7"/>
    <p:sldId id="275" r:id="rId8"/>
    <p:sldId id="281" r:id="rId9"/>
    <p:sldId id="318" r:id="rId10"/>
    <p:sldId id="319" r:id="rId11"/>
    <p:sldId id="320" r:id="rId12"/>
  </p:sldIdLst>
  <p:sldSz cx="9144000" cy="6858000" type="screen4x3"/>
  <p:notesSz cx="10234613" cy="7099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88" d="100"/>
          <a:sy n="88" d="100"/>
        </p:scale>
        <p:origin x="127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DE068487-83F8-4893-AF7E-96C4A99BB8F7}"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ACF2B-095C-42DC-8FFC-902BBCEFFC41}" type="slidenum">
              <a:rPr lang="en-US" smtClean="0"/>
              <a:t>‹Nº›</a:t>
            </a:fld>
            <a:endParaRPr lang="en-US"/>
          </a:p>
        </p:txBody>
      </p:sp>
    </p:spTree>
    <p:extLst>
      <p:ext uri="{BB962C8B-B14F-4D97-AF65-F5344CB8AC3E}">
        <p14:creationId xmlns:p14="http://schemas.microsoft.com/office/powerpoint/2010/main" val="12091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068487-83F8-4893-AF7E-96C4A99BB8F7}"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ACF2B-095C-42DC-8FFC-902BBCEFFC41}" type="slidenum">
              <a:rPr lang="en-US" smtClean="0"/>
              <a:t>‹Nº›</a:t>
            </a:fld>
            <a:endParaRPr lang="en-US"/>
          </a:p>
        </p:txBody>
      </p:sp>
    </p:spTree>
    <p:extLst>
      <p:ext uri="{BB962C8B-B14F-4D97-AF65-F5344CB8AC3E}">
        <p14:creationId xmlns:p14="http://schemas.microsoft.com/office/powerpoint/2010/main" val="3106001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068487-83F8-4893-AF7E-96C4A99BB8F7}"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ACF2B-095C-42DC-8FFC-902BBCEFFC41}" type="slidenum">
              <a:rPr lang="en-US" smtClean="0"/>
              <a:t>‹Nº›</a:t>
            </a:fld>
            <a:endParaRPr lang="en-US"/>
          </a:p>
        </p:txBody>
      </p:sp>
    </p:spTree>
    <p:extLst>
      <p:ext uri="{BB962C8B-B14F-4D97-AF65-F5344CB8AC3E}">
        <p14:creationId xmlns:p14="http://schemas.microsoft.com/office/powerpoint/2010/main" val="2857038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068487-83F8-4893-AF7E-96C4A99BB8F7}"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ACF2B-095C-42DC-8FFC-902BBCEFFC41}" type="slidenum">
              <a:rPr lang="en-US" smtClean="0"/>
              <a:t>‹Nº›</a:t>
            </a:fld>
            <a:endParaRPr lang="en-US"/>
          </a:p>
        </p:txBody>
      </p:sp>
    </p:spTree>
    <p:extLst>
      <p:ext uri="{BB962C8B-B14F-4D97-AF65-F5344CB8AC3E}">
        <p14:creationId xmlns:p14="http://schemas.microsoft.com/office/powerpoint/2010/main" val="91393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DE068487-83F8-4893-AF7E-96C4A99BB8F7}"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ACF2B-095C-42DC-8FFC-902BBCEFFC41}" type="slidenum">
              <a:rPr lang="en-US" smtClean="0"/>
              <a:t>‹Nº›</a:t>
            </a:fld>
            <a:endParaRPr lang="en-US"/>
          </a:p>
        </p:txBody>
      </p:sp>
    </p:spTree>
    <p:extLst>
      <p:ext uri="{BB962C8B-B14F-4D97-AF65-F5344CB8AC3E}">
        <p14:creationId xmlns:p14="http://schemas.microsoft.com/office/powerpoint/2010/main" val="345443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E068487-83F8-4893-AF7E-96C4A99BB8F7}"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ACF2B-095C-42DC-8FFC-902BBCEFFC41}" type="slidenum">
              <a:rPr lang="en-US" smtClean="0"/>
              <a:t>‹Nº›</a:t>
            </a:fld>
            <a:endParaRPr lang="en-US"/>
          </a:p>
        </p:txBody>
      </p:sp>
    </p:spTree>
    <p:extLst>
      <p:ext uri="{BB962C8B-B14F-4D97-AF65-F5344CB8AC3E}">
        <p14:creationId xmlns:p14="http://schemas.microsoft.com/office/powerpoint/2010/main" val="2085880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E068487-83F8-4893-AF7E-96C4A99BB8F7}" type="datetimeFigureOut">
              <a:rPr lang="en-US" smtClean="0"/>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ACF2B-095C-42DC-8FFC-902BBCEFFC41}" type="slidenum">
              <a:rPr lang="en-US" smtClean="0"/>
              <a:t>‹Nº›</a:t>
            </a:fld>
            <a:endParaRPr lang="en-US"/>
          </a:p>
        </p:txBody>
      </p:sp>
    </p:spTree>
    <p:extLst>
      <p:ext uri="{BB962C8B-B14F-4D97-AF65-F5344CB8AC3E}">
        <p14:creationId xmlns:p14="http://schemas.microsoft.com/office/powerpoint/2010/main" val="3510411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E068487-83F8-4893-AF7E-96C4A99BB8F7}" type="datetimeFigureOut">
              <a:rPr lang="en-US" smtClean="0"/>
              <a:t>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ACF2B-095C-42DC-8FFC-902BBCEFFC41}" type="slidenum">
              <a:rPr lang="en-US" smtClean="0"/>
              <a:t>‹Nº›</a:t>
            </a:fld>
            <a:endParaRPr lang="en-US"/>
          </a:p>
        </p:txBody>
      </p:sp>
    </p:spTree>
    <p:extLst>
      <p:ext uri="{BB962C8B-B14F-4D97-AF65-F5344CB8AC3E}">
        <p14:creationId xmlns:p14="http://schemas.microsoft.com/office/powerpoint/2010/main" val="122780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68487-83F8-4893-AF7E-96C4A99BB8F7}" type="datetimeFigureOut">
              <a:rPr lang="en-US" smtClean="0"/>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ACF2B-095C-42DC-8FFC-902BBCEFFC41}" type="slidenum">
              <a:rPr lang="en-US" smtClean="0"/>
              <a:t>‹Nº›</a:t>
            </a:fld>
            <a:endParaRPr lang="en-US"/>
          </a:p>
        </p:txBody>
      </p:sp>
    </p:spTree>
    <p:extLst>
      <p:ext uri="{BB962C8B-B14F-4D97-AF65-F5344CB8AC3E}">
        <p14:creationId xmlns:p14="http://schemas.microsoft.com/office/powerpoint/2010/main" val="1227875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DE068487-83F8-4893-AF7E-96C4A99BB8F7}"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ACF2B-095C-42DC-8FFC-902BBCEFFC41}" type="slidenum">
              <a:rPr lang="en-US" smtClean="0"/>
              <a:t>‹Nº›</a:t>
            </a:fld>
            <a:endParaRPr lang="en-US"/>
          </a:p>
        </p:txBody>
      </p:sp>
    </p:spTree>
    <p:extLst>
      <p:ext uri="{BB962C8B-B14F-4D97-AF65-F5344CB8AC3E}">
        <p14:creationId xmlns:p14="http://schemas.microsoft.com/office/powerpoint/2010/main" val="2813806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DE068487-83F8-4893-AF7E-96C4A99BB8F7}"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ACF2B-095C-42DC-8FFC-902BBCEFFC41}" type="slidenum">
              <a:rPr lang="en-US" smtClean="0"/>
              <a:t>‹Nº›</a:t>
            </a:fld>
            <a:endParaRPr lang="en-US"/>
          </a:p>
        </p:txBody>
      </p:sp>
    </p:spTree>
    <p:extLst>
      <p:ext uri="{BB962C8B-B14F-4D97-AF65-F5344CB8AC3E}">
        <p14:creationId xmlns:p14="http://schemas.microsoft.com/office/powerpoint/2010/main" val="2736846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68487-83F8-4893-AF7E-96C4A99BB8F7}" type="datetimeFigureOut">
              <a:rPr lang="en-US" smtClean="0"/>
              <a:t>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6ACF2B-095C-42DC-8FFC-902BBCEFFC41}" type="slidenum">
              <a:rPr lang="en-US" smtClean="0"/>
              <a:t>‹Nº›</a:t>
            </a:fld>
            <a:endParaRPr lang="en-US"/>
          </a:p>
        </p:txBody>
      </p:sp>
    </p:spTree>
    <p:extLst>
      <p:ext uri="{BB962C8B-B14F-4D97-AF65-F5344CB8AC3E}">
        <p14:creationId xmlns:p14="http://schemas.microsoft.com/office/powerpoint/2010/main" val="1644594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jamolina@unizar.es"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979578"/>
            <a:ext cx="7845725" cy="1488332"/>
          </a:xfrm>
        </p:spPr>
        <p:txBody>
          <a:bodyPr anchor="b">
            <a:normAutofit fontScale="90000"/>
          </a:bodyPr>
          <a:lstStyle>
            <a:lvl1pPr algn="ctr">
              <a:defRPr sz="4800">
                <a:solidFill>
                  <a:schemeClr val="bg1"/>
                </a:solidFill>
              </a:defRPr>
            </a:lvl1pPr>
          </a:lstStyle>
          <a:p>
            <a:r>
              <a:rPr lang="es-ES" sz="4600" dirty="0"/>
              <a:t>IUI Empleo, Sociedad Digital y Sostenibilidad</a:t>
            </a:r>
            <a:r>
              <a:rPr lang="es-ES" dirty="0"/>
              <a:t/>
            </a:r>
            <a:br>
              <a:rPr lang="es-ES" dirty="0"/>
            </a:br>
            <a:r>
              <a:rPr lang="es-ES" sz="3600" dirty="0"/>
              <a:t>(IEDIS</a:t>
            </a:r>
            <a:r>
              <a:rPr lang="es-ES" sz="3600" dirty="0" smtClean="0"/>
              <a:t>)</a:t>
            </a:r>
            <a:endParaRPr lang="en-US" sz="3600" dirty="0"/>
          </a:p>
        </p:txBody>
      </p:sp>
      <p:sp>
        <p:nvSpPr>
          <p:cNvPr id="5" name="Subtitle 2"/>
          <p:cNvSpPr>
            <a:spLocks noGrp="1"/>
          </p:cNvSpPr>
          <p:nvPr>
            <p:ph type="subTitle" idx="1"/>
          </p:nvPr>
        </p:nvSpPr>
        <p:spPr>
          <a:xfrm>
            <a:off x="242048" y="3657601"/>
            <a:ext cx="8633012" cy="2751908"/>
          </a:xfrm>
        </p:spPr>
        <p:txBody>
          <a:bodyPr>
            <a:normAutofit lnSpcReduction="10000"/>
          </a:bodyPr>
          <a:lstStyle>
            <a:lvl1pPr marL="0" indent="0" algn="ctr">
              <a:spcAft>
                <a:spcPts val="1000"/>
              </a:spcAft>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z="2600" dirty="0"/>
              <a:t>Acuerdo de 9 de diciembre de 2020 del Gobierno de Aragón</a:t>
            </a:r>
          </a:p>
          <a:p>
            <a:r>
              <a:rPr lang="es-ES" sz="2200" dirty="0"/>
              <a:t>Orden CUS/1369/2020 de 16 de diciembre de 2020       </a:t>
            </a:r>
            <a:r>
              <a:rPr lang="es-ES" sz="2200" dirty="0" smtClean="0"/>
              <a:t>                       Boletín </a:t>
            </a:r>
            <a:r>
              <a:rPr lang="es-ES" sz="2200" dirty="0"/>
              <a:t>Oficial de Aragón </a:t>
            </a:r>
            <a:r>
              <a:rPr lang="es-ES" sz="2200" dirty="0" smtClean="0"/>
              <a:t>05/01/2021</a:t>
            </a:r>
            <a:endParaRPr lang="es-ES" sz="2200" dirty="0"/>
          </a:p>
          <a:p>
            <a:r>
              <a:rPr lang="es-ES" sz="2200" dirty="0"/>
              <a:t>Director: José Alberto Molina                                                           </a:t>
            </a:r>
            <a:r>
              <a:rPr lang="es-ES" sz="2200" dirty="0" smtClean="0"/>
              <a:t>  Catedrático de Economía de la Universidad de Zaragoza</a:t>
            </a:r>
          </a:p>
          <a:p>
            <a:r>
              <a:rPr lang="es-ES" sz="2200" dirty="0"/>
              <a:t>3</a:t>
            </a:r>
            <a:r>
              <a:rPr lang="es-ES" sz="2200" dirty="0" smtClean="0"/>
              <a:t> febrero 2021 – Paraninfo Universidad de Zaragoza</a:t>
            </a:r>
            <a:endParaRPr lang="es-ES" sz="2200" dirty="0"/>
          </a:p>
          <a:p>
            <a:endParaRPr lang="es-ES" sz="2200" dirty="0"/>
          </a:p>
          <a:p>
            <a:endParaRPr lang="es-ES" sz="2200" dirty="0"/>
          </a:p>
          <a:p>
            <a:endParaRPr lang="es-ES" sz="2200" dirty="0"/>
          </a:p>
          <a:p>
            <a:endParaRPr lang="es-ES" sz="2200" dirty="0"/>
          </a:p>
        </p:txBody>
      </p:sp>
      <p:sp>
        <p:nvSpPr>
          <p:cNvPr id="7" name="Marcador de pie de página 3"/>
          <p:cNvSpPr>
            <a:spLocks noGrp="1"/>
          </p:cNvSpPr>
          <p:nvPr>
            <p:ph type="ftr" sz="quarter" idx="11"/>
          </p:nvPr>
        </p:nvSpPr>
        <p:spPr>
          <a:xfrm>
            <a:off x="3103122" y="6536987"/>
            <a:ext cx="2937755" cy="184489"/>
          </a:xfrm>
        </p:spPr>
        <p:txBody>
          <a:bodyPr/>
          <a:lstStyle>
            <a:lvl1pPr>
              <a:defRPr>
                <a:solidFill>
                  <a:schemeClr val="bg1"/>
                </a:solidFill>
              </a:defRPr>
            </a:lvl1pPr>
          </a:lstStyle>
          <a:p>
            <a:r>
              <a:rPr lang="es-ES" dirty="0"/>
              <a:t>Universidad de Zaragoza</a:t>
            </a:r>
            <a:endParaRPr lang="en-US" dirty="0"/>
          </a:p>
        </p:txBody>
      </p:sp>
      <p:sp>
        <p:nvSpPr>
          <p:cNvPr id="8" name="Marcador de número de diapositiva 4"/>
          <p:cNvSpPr>
            <a:spLocks noGrp="1"/>
          </p:cNvSpPr>
          <p:nvPr>
            <p:ph type="sldNum" sz="quarter" idx="12"/>
          </p:nvPr>
        </p:nvSpPr>
        <p:spPr>
          <a:xfrm>
            <a:off x="6040877" y="6536987"/>
            <a:ext cx="2928024" cy="184489"/>
          </a:xfrm>
        </p:spPr>
        <p:txBody>
          <a:bodyPr/>
          <a:lstStyle/>
          <a:p>
            <a:r>
              <a:rPr lang="en-US" dirty="0"/>
              <a:t>	</a:t>
            </a:r>
            <a:r>
              <a:rPr lang="en-US" dirty="0">
                <a:solidFill>
                  <a:schemeClr val="bg1"/>
                </a:solidFill>
              </a:rPr>
              <a:t>		</a:t>
            </a:r>
            <a:fld id="{1EA9DDD1-5422-4469-8BE8-C9351BD65F81}" type="slidenum">
              <a:rPr lang="en-US" smtClean="0">
                <a:solidFill>
                  <a:schemeClr val="bg1"/>
                </a:solidFill>
              </a:rPr>
              <a:pPr/>
              <a:t>1</a:t>
            </a:fld>
            <a:endParaRPr lang="en-US" dirty="0">
              <a:solidFill>
                <a:schemeClr val="bg1"/>
              </a:solidFill>
            </a:endParaRPr>
          </a:p>
        </p:txBody>
      </p:sp>
      <p:sp>
        <p:nvSpPr>
          <p:cNvPr id="10" name="Marcador de fecha 2"/>
          <p:cNvSpPr txBox="1">
            <a:spLocks/>
          </p:cNvSpPr>
          <p:nvPr/>
        </p:nvSpPr>
        <p:spPr>
          <a:xfrm>
            <a:off x="4601182" y="77820"/>
            <a:ext cx="4367719" cy="321014"/>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dirty="0">
              <a:solidFill>
                <a:schemeClr val="bg1"/>
              </a:solidFill>
            </a:endParaRPr>
          </a:p>
        </p:txBody>
      </p:sp>
    </p:spTree>
    <p:extLst>
      <p:ext uri="{BB962C8B-B14F-4D97-AF65-F5344CB8AC3E}">
        <p14:creationId xmlns:p14="http://schemas.microsoft.com/office/powerpoint/2010/main" val="356868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Título 1"/>
          <p:cNvSpPr txBox="1">
            <a:spLocks/>
          </p:cNvSpPr>
          <p:nvPr/>
        </p:nvSpPr>
        <p:spPr>
          <a:xfrm>
            <a:off x="554476" y="2859931"/>
            <a:ext cx="8015592" cy="1021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es-ES" dirty="0"/>
              <a:t>Haga clic para modificar el estilo de título del patrón</a:t>
            </a:r>
            <a:endParaRPr lang="en-US" dirty="0"/>
          </a:p>
        </p:txBody>
      </p:sp>
      <p:sp>
        <p:nvSpPr>
          <p:cNvPr id="11" name="Título 1"/>
          <p:cNvSpPr txBox="1">
            <a:spLocks/>
          </p:cNvSpPr>
          <p:nvPr/>
        </p:nvSpPr>
        <p:spPr>
          <a:xfrm>
            <a:off x="496111" y="575550"/>
            <a:ext cx="7776048" cy="513947"/>
          </a:xfrm>
          <a:prstGeom prst="rect">
            <a:avLst/>
          </a:prstGeom>
        </p:spPr>
        <p:txBody>
          <a:bodyPr vert="horz" lIns="91440" tIns="45720" rIns="91440" bIns="45720" rtlCol="0" anchor="b">
            <a:normAutofit fontScale="40000" lnSpcReduction="20000"/>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r>
              <a:rPr lang="es-ES" sz="9600" dirty="0" smtClean="0"/>
              <a:t>Plan Estratégico</a:t>
            </a:r>
            <a:endParaRPr lang="en-US" sz="9600" dirty="0"/>
          </a:p>
        </p:txBody>
      </p:sp>
      <p:sp>
        <p:nvSpPr>
          <p:cNvPr id="12" name="Título 1"/>
          <p:cNvSpPr txBox="1">
            <a:spLocks/>
          </p:cNvSpPr>
          <p:nvPr/>
        </p:nvSpPr>
        <p:spPr>
          <a:xfrm>
            <a:off x="628650" y="1371600"/>
            <a:ext cx="7886699" cy="467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s-ES" sz="2800" dirty="0"/>
          </a:p>
        </p:txBody>
      </p:sp>
      <p:sp>
        <p:nvSpPr>
          <p:cNvPr id="17" name="Marcador de número de diapositiva 4"/>
          <p:cNvSpPr>
            <a:spLocks noGrp="1"/>
          </p:cNvSpPr>
          <p:nvPr>
            <p:ph type="sldNum" sz="quarter" idx="12"/>
          </p:nvPr>
        </p:nvSpPr>
        <p:spPr>
          <a:xfrm>
            <a:off x="6040877" y="6536987"/>
            <a:ext cx="2928024" cy="184489"/>
          </a:xfrm>
        </p:spPr>
        <p:txBody>
          <a:bodyPr/>
          <a:lstStyle/>
          <a:p>
            <a:r>
              <a:rPr lang="en-US" dirty="0"/>
              <a:t>	</a:t>
            </a:r>
            <a:r>
              <a:rPr lang="en-US" dirty="0">
                <a:solidFill>
                  <a:schemeClr val="bg1"/>
                </a:solidFill>
              </a:rPr>
              <a:t>		</a:t>
            </a:r>
            <a:fld id="{1EA9DDD1-5422-4469-8BE8-C9351BD65F81}" type="slidenum">
              <a:rPr lang="en-US" smtClean="0">
                <a:solidFill>
                  <a:schemeClr val="bg1"/>
                </a:solidFill>
              </a:rPr>
              <a:pPr/>
              <a:t>10</a:t>
            </a:fld>
            <a:endParaRPr lang="en-US" dirty="0">
              <a:solidFill>
                <a:schemeClr val="bg1"/>
              </a:solidFill>
            </a:endParaRPr>
          </a:p>
        </p:txBody>
      </p:sp>
      <p:sp>
        <p:nvSpPr>
          <p:cNvPr id="7" name="Marcador de pie de página 3">
            <a:extLst>
              <a:ext uri="{FF2B5EF4-FFF2-40B4-BE49-F238E27FC236}">
                <a16:creationId xmlns:a16="http://schemas.microsoft.com/office/drawing/2014/main" id="{FE10AFDE-ACD3-43A8-BEDD-A5A053E46367}"/>
              </a:ext>
            </a:extLst>
          </p:cNvPr>
          <p:cNvSpPr>
            <a:spLocks noGrp="1"/>
          </p:cNvSpPr>
          <p:nvPr>
            <p:ph type="ftr" sz="quarter" idx="11"/>
          </p:nvPr>
        </p:nvSpPr>
        <p:spPr>
          <a:xfrm>
            <a:off x="3103122" y="6536987"/>
            <a:ext cx="2937755" cy="184489"/>
          </a:xfrm>
        </p:spPr>
        <p:txBody>
          <a:bodyPr/>
          <a:lstStyle>
            <a:lvl1pPr>
              <a:defRPr>
                <a:solidFill>
                  <a:schemeClr val="bg1"/>
                </a:solidFill>
              </a:defRPr>
            </a:lvl1pPr>
          </a:lstStyle>
          <a:p>
            <a:r>
              <a:rPr lang="es-ES" dirty="0"/>
              <a:t>Universidad de Zaragoza</a:t>
            </a:r>
            <a:endParaRPr lang="en-US" dirty="0"/>
          </a:p>
        </p:txBody>
      </p:sp>
      <p:sp>
        <p:nvSpPr>
          <p:cNvPr id="2" name="Rectángulo 1">
            <a:extLst>
              <a:ext uri="{FF2B5EF4-FFF2-40B4-BE49-F238E27FC236}">
                <a16:creationId xmlns:a16="http://schemas.microsoft.com/office/drawing/2014/main" id="{2C87F763-272B-4BC2-906B-7E5A3853B7D2}"/>
              </a:ext>
            </a:extLst>
          </p:cNvPr>
          <p:cNvSpPr/>
          <p:nvPr/>
        </p:nvSpPr>
        <p:spPr>
          <a:xfrm>
            <a:off x="373127" y="1166949"/>
            <a:ext cx="8474782" cy="7817525"/>
          </a:xfrm>
          <a:prstGeom prst="rect">
            <a:avLst/>
          </a:prstGeom>
        </p:spPr>
        <p:txBody>
          <a:bodyPr wrap="square">
            <a:spAutoFit/>
          </a:bodyPr>
          <a:lstStyle/>
          <a:p>
            <a:pPr algn="ctr"/>
            <a:r>
              <a:rPr lang="es-ES" sz="2800" b="1" dirty="0"/>
              <a:t>Investigación y Transferencia</a:t>
            </a:r>
          </a:p>
          <a:p>
            <a:pPr algn="ctr"/>
            <a:r>
              <a:rPr lang="es-ES" sz="2000" dirty="0" smtClean="0"/>
              <a:t>La </a:t>
            </a:r>
            <a:r>
              <a:rPr lang="es-ES" sz="2000" dirty="0"/>
              <a:t>estrategia del Instituto se </a:t>
            </a:r>
            <a:r>
              <a:rPr lang="es-ES" sz="2000" dirty="0" smtClean="0"/>
              <a:t>basa en </a:t>
            </a:r>
            <a:r>
              <a:rPr lang="es-ES" sz="2000" dirty="0"/>
              <a:t>el desarrollo de una actividad investigadora de excelencia </a:t>
            </a:r>
            <a:r>
              <a:rPr lang="es-ES" sz="2000" dirty="0" smtClean="0"/>
              <a:t>científica y </a:t>
            </a:r>
            <a:r>
              <a:rPr lang="es-ES" sz="2000" dirty="0"/>
              <a:t>también en términos de transferencia de resultados </a:t>
            </a:r>
            <a:r>
              <a:rPr lang="es-ES" sz="2000" dirty="0" smtClean="0"/>
              <a:t>a los entornos profesionales,</a:t>
            </a:r>
            <a:r>
              <a:rPr lang="es-ES" sz="2000" dirty="0" smtClean="0"/>
              <a:t> </a:t>
            </a:r>
            <a:r>
              <a:rPr lang="es-ES" sz="2000" dirty="0"/>
              <a:t>las organizaciones y al sector empresarial.</a:t>
            </a:r>
          </a:p>
          <a:p>
            <a:pPr algn="ctr"/>
            <a:endParaRPr lang="es-ES" sz="400" dirty="0"/>
          </a:p>
          <a:p>
            <a:pPr algn="ctr"/>
            <a:r>
              <a:rPr lang="es-ES" sz="2800" b="1" dirty="0"/>
              <a:t>Formación</a:t>
            </a:r>
          </a:p>
          <a:p>
            <a:pPr algn="ctr"/>
            <a:r>
              <a:rPr lang="es-ES" sz="2000" dirty="0"/>
              <a:t>El </a:t>
            </a:r>
            <a:r>
              <a:rPr lang="es-ES" sz="2000" dirty="0" smtClean="0"/>
              <a:t>IUI contribuirá </a:t>
            </a:r>
            <a:r>
              <a:rPr lang="es-ES" sz="2000" dirty="0"/>
              <a:t>al desarrollo de estudios de máster y doctorado en la Universidad de Zaragoza en </a:t>
            </a:r>
            <a:r>
              <a:rPr lang="es-ES" sz="2000" dirty="0" smtClean="0"/>
              <a:t>temas </a:t>
            </a:r>
            <a:r>
              <a:rPr lang="es-ES" sz="2000" dirty="0"/>
              <a:t>relacionadas con las actividades del mismo, en estrecha colaboración con los Departamentos, los Centros, la Escuela de Doctorado, la sección de formación permanente y Campus Iberus. </a:t>
            </a:r>
          </a:p>
          <a:p>
            <a:pPr algn="ctr"/>
            <a:endParaRPr lang="es-ES" sz="400" dirty="0"/>
          </a:p>
          <a:p>
            <a:pPr algn="ctr"/>
            <a:r>
              <a:rPr lang="es-ES" sz="2800" b="1" dirty="0"/>
              <a:t>Divulgación Científica</a:t>
            </a:r>
          </a:p>
          <a:p>
            <a:pPr marL="180975" algn="ctr">
              <a:spcBef>
                <a:spcPts val="600"/>
              </a:spcBef>
            </a:pPr>
            <a:r>
              <a:rPr lang="es-ES" sz="2000" dirty="0"/>
              <a:t>El IUI prestará atención a la colaboración con agentes sociales a los que los grupos de investigación puedan ofrecer su conocimiento, con el fin último de que la sociedad se beneficie de los logros obtenidos en el IUI, permitiendo de esta forma un mejor conocimiento por parte de la </a:t>
            </a:r>
            <a:r>
              <a:rPr lang="es-ES" sz="2000" dirty="0" smtClean="0"/>
              <a:t>población </a:t>
            </a:r>
            <a:r>
              <a:rPr lang="es-ES" sz="2000" dirty="0"/>
              <a:t>de los comportamientos socioeconómicos, empresariales, </a:t>
            </a:r>
            <a:r>
              <a:rPr lang="es-ES" sz="2000" dirty="0" smtClean="0"/>
              <a:t>jurídicos o educativos.</a:t>
            </a:r>
            <a:endParaRPr lang="es-ES" sz="2000" dirty="0" smtClean="0"/>
          </a:p>
          <a:p>
            <a:pPr marL="180975" algn="ctr">
              <a:spcBef>
                <a:spcPts val="600"/>
              </a:spcBef>
            </a:pPr>
            <a:endParaRPr lang="es-ES" sz="2800" dirty="0"/>
          </a:p>
          <a:p>
            <a:pPr marL="180975" algn="ctr">
              <a:spcBef>
                <a:spcPts val="600"/>
              </a:spcBef>
            </a:pPr>
            <a:endParaRPr lang="es-ES" sz="2800" dirty="0" smtClean="0"/>
          </a:p>
          <a:p>
            <a:pPr marL="180975" algn="ctr">
              <a:spcBef>
                <a:spcPts val="600"/>
              </a:spcBef>
            </a:pPr>
            <a:endParaRPr lang="es-ES" sz="2800" b="1" dirty="0" smtClean="0"/>
          </a:p>
          <a:p>
            <a:pPr marL="180975" algn="just">
              <a:spcBef>
                <a:spcPts val="600"/>
              </a:spcBef>
            </a:pPr>
            <a:endParaRPr lang="es-ES" sz="2800" b="1" dirty="0" smtClean="0"/>
          </a:p>
          <a:p>
            <a:pPr marL="180975" algn="just">
              <a:spcBef>
                <a:spcPts val="600"/>
              </a:spcBef>
            </a:pPr>
            <a:endParaRPr lang="es-ES" sz="2800" b="1" dirty="0"/>
          </a:p>
        </p:txBody>
      </p:sp>
    </p:spTree>
    <p:extLst>
      <p:ext uri="{BB962C8B-B14F-4D97-AF65-F5344CB8AC3E}">
        <p14:creationId xmlns:p14="http://schemas.microsoft.com/office/powerpoint/2010/main" val="825563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Título 1"/>
          <p:cNvSpPr txBox="1">
            <a:spLocks/>
          </p:cNvSpPr>
          <p:nvPr/>
        </p:nvSpPr>
        <p:spPr>
          <a:xfrm>
            <a:off x="554476" y="2859931"/>
            <a:ext cx="8015592" cy="1021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es-ES" dirty="0"/>
              <a:t>Haga clic para modificar el estilo de título del patrón</a:t>
            </a:r>
            <a:endParaRPr lang="en-US" dirty="0"/>
          </a:p>
        </p:txBody>
      </p:sp>
      <p:sp>
        <p:nvSpPr>
          <p:cNvPr id="11" name="Título 1"/>
          <p:cNvSpPr txBox="1">
            <a:spLocks/>
          </p:cNvSpPr>
          <p:nvPr/>
        </p:nvSpPr>
        <p:spPr>
          <a:xfrm>
            <a:off x="496111" y="575550"/>
            <a:ext cx="7776048" cy="513947"/>
          </a:xfrm>
          <a:prstGeom prst="rect">
            <a:avLst/>
          </a:prstGeom>
        </p:spPr>
        <p:txBody>
          <a:bodyPr vert="horz" lIns="91440" tIns="45720" rIns="91440" bIns="45720" rtlCol="0" anchor="b">
            <a:normAutofit fontScale="40000" lnSpcReduction="20000"/>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r>
              <a:rPr lang="es-ES" sz="9600" dirty="0" smtClean="0"/>
              <a:t>Contacto</a:t>
            </a:r>
            <a:endParaRPr lang="en-US" sz="9600" dirty="0"/>
          </a:p>
        </p:txBody>
      </p:sp>
      <p:sp>
        <p:nvSpPr>
          <p:cNvPr id="12" name="Título 1"/>
          <p:cNvSpPr txBox="1">
            <a:spLocks/>
          </p:cNvSpPr>
          <p:nvPr/>
        </p:nvSpPr>
        <p:spPr>
          <a:xfrm>
            <a:off x="628650" y="1371600"/>
            <a:ext cx="7886699" cy="467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s-ES" sz="2800" dirty="0"/>
          </a:p>
        </p:txBody>
      </p:sp>
      <p:sp>
        <p:nvSpPr>
          <p:cNvPr id="17" name="Marcador de número de diapositiva 4"/>
          <p:cNvSpPr>
            <a:spLocks noGrp="1"/>
          </p:cNvSpPr>
          <p:nvPr>
            <p:ph type="sldNum" sz="quarter" idx="12"/>
          </p:nvPr>
        </p:nvSpPr>
        <p:spPr>
          <a:xfrm>
            <a:off x="6040877" y="6536987"/>
            <a:ext cx="2928024" cy="184489"/>
          </a:xfrm>
        </p:spPr>
        <p:txBody>
          <a:bodyPr/>
          <a:lstStyle/>
          <a:p>
            <a:r>
              <a:rPr lang="en-US" dirty="0"/>
              <a:t>	</a:t>
            </a:r>
            <a:r>
              <a:rPr lang="en-US" dirty="0">
                <a:solidFill>
                  <a:schemeClr val="bg1"/>
                </a:solidFill>
              </a:rPr>
              <a:t>		</a:t>
            </a:r>
            <a:fld id="{1EA9DDD1-5422-4469-8BE8-C9351BD65F81}" type="slidenum">
              <a:rPr lang="en-US" smtClean="0">
                <a:solidFill>
                  <a:schemeClr val="bg1"/>
                </a:solidFill>
              </a:rPr>
              <a:pPr/>
              <a:t>11</a:t>
            </a:fld>
            <a:endParaRPr lang="en-US" dirty="0">
              <a:solidFill>
                <a:schemeClr val="bg1"/>
              </a:solidFill>
            </a:endParaRPr>
          </a:p>
        </p:txBody>
      </p:sp>
      <p:sp>
        <p:nvSpPr>
          <p:cNvPr id="7" name="Marcador de pie de página 3">
            <a:extLst>
              <a:ext uri="{FF2B5EF4-FFF2-40B4-BE49-F238E27FC236}">
                <a16:creationId xmlns:a16="http://schemas.microsoft.com/office/drawing/2014/main" id="{FE10AFDE-ACD3-43A8-BEDD-A5A053E46367}"/>
              </a:ext>
            </a:extLst>
          </p:cNvPr>
          <p:cNvSpPr>
            <a:spLocks noGrp="1"/>
          </p:cNvSpPr>
          <p:nvPr>
            <p:ph type="ftr" sz="quarter" idx="11"/>
          </p:nvPr>
        </p:nvSpPr>
        <p:spPr>
          <a:xfrm>
            <a:off x="3103122" y="6536987"/>
            <a:ext cx="2937755" cy="184489"/>
          </a:xfrm>
        </p:spPr>
        <p:txBody>
          <a:bodyPr/>
          <a:lstStyle>
            <a:lvl1pPr>
              <a:defRPr>
                <a:solidFill>
                  <a:schemeClr val="bg1"/>
                </a:solidFill>
              </a:defRPr>
            </a:lvl1pPr>
          </a:lstStyle>
          <a:p>
            <a:r>
              <a:rPr lang="es-ES" dirty="0"/>
              <a:t>Universidad de Zaragoza</a:t>
            </a:r>
            <a:endParaRPr lang="en-US" dirty="0"/>
          </a:p>
        </p:txBody>
      </p:sp>
      <p:sp>
        <p:nvSpPr>
          <p:cNvPr id="2" name="Rectángulo 1">
            <a:extLst>
              <a:ext uri="{FF2B5EF4-FFF2-40B4-BE49-F238E27FC236}">
                <a16:creationId xmlns:a16="http://schemas.microsoft.com/office/drawing/2014/main" id="{2C87F763-272B-4BC2-906B-7E5A3853B7D2}"/>
              </a:ext>
            </a:extLst>
          </p:cNvPr>
          <p:cNvSpPr/>
          <p:nvPr/>
        </p:nvSpPr>
        <p:spPr>
          <a:xfrm>
            <a:off x="373127" y="1166949"/>
            <a:ext cx="8474782" cy="5062924"/>
          </a:xfrm>
          <a:prstGeom prst="rect">
            <a:avLst/>
          </a:prstGeom>
        </p:spPr>
        <p:txBody>
          <a:bodyPr wrap="square">
            <a:spAutoFit/>
          </a:bodyPr>
          <a:lstStyle/>
          <a:p>
            <a:pPr algn="ctr"/>
            <a:endParaRPr lang="es-ES" sz="2800" b="1" dirty="0" smtClean="0"/>
          </a:p>
          <a:p>
            <a:pPr algn="ctr"/>
            <a:endParaRPr lang="es-ES" sz="2800" b="1" dirty="0"/>
          </a:p>
          <a:p>
            <a:pPr algn="ctr"/>
            <a:r>
              <a:rPr lang="es-ES" sz="2800" b="1" dirty="0" smtClean="0"/>
              <a:t>¡Muchas gracias!</a:t>
            </a:r>
          </a:p>
          <a:p>
            <a:pPr algn="ctr"/>
            <a:endParaRPr lang="es-ES" sz="2800" b="1" dirty="0" smtClean="0"/>
          </a:p>
          <a:p>
            <a:pPr algn="ctr"/>
            <a:endParaRPr lang="es-ES" sz="2800" b="1" dirty="0"/>
          </a:p>
          <a:p>
            <a:pPr algn="ctr"/>
            <a:r>
              <a:rPr lang="es-ES" sz="2800" b="1" dirty="0" smtClean="0"/>
              <a:t>J. Alberto Molina</a:t>
            </a:r>
          </a:p>
          <a:p>
            <a:pPr algn="ctr"/>
            <a:r>
              <a:rPr lang="es-ES" sz="2800" b="1" dirty="0" smtClean="0">
                <a:hlinkClick r:id="rId3"/>
              </a:rPr>
              <a:t>jamolina@unizar.es</a:t>
            </a:r>
            <a:endParaRPr lang="es-ES" sz="2800" b="1" dirty="0" smtClean="0"/>
          </a:p>
          <a:p>
            <a:pPr algn="ctr"/>
            <a:r>
              <a:rPr lang="es-ES" sz="2800" b="1" dirty="0" smtClean="0"/>
              <a:t>686256055</a:t>
            </a:r>
            <a:endParaRPr lang="es-ES" sz="2800" b="1" dirty="0"/>
          </a:p>
          <a:p>
            <a:pPr marL="180975" algn="ctr">
              <a:spcBef>
                <a:spcPts val="600"/>
              </a:spcBef>
            </a:pPr>
            <a:endParaRPr lang="es-ES" sz="2800" dirty="0" smtClean="0"/>
          </a:p>
          <a:p>
            <a:pPr marL="180975" algn="ctr">
              <a:spcBef>
                <a:spcPts val="600"/>
              </a:spcBef>
            </a:pPr>
            <a:endParaRPr lang="es-ES" sz="2800" dirty="0"/>
          </a:p>
          <a:p>
            <a:pPr marL="180975" algn="just">
              <a:spcBef>
                <a:spcPts val="600"/>
              </a:spcBef>
            </a:pPr>
            <a:endParaRPr lang="es-ES" sz="2800" b="1" dirty="0"/>
          </a:p>
        </p:txBody>
      </p:sp>
    </p:spTree>
    <p:extLst>
      <p:ext uri="{BB962C8B-B14F-4D97-AF65-F5344CB8AC3E}">
        <p14:creationId xmlns:p14="http://schemas.microsoft.com/office/powerpoint/2010/main" val="136228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Título 1"/>
          <p:cNvSpPr txBox="1">
            <a:spLocks/>
          </p:cNvSpPr>
          <p:nvPr/>
        </p:nvSpPr>
        <p:spPr>
          <a:xfrm>
            <a:off x="554476" y="2859931"/>
            <a:ext cx="8015592" cy="1021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es-ES" dirty="0"/>
              <a:t>Haga clic para modificar el estilo de título del patrón</a:t>
            </a:r>
            <a:endParaRPr lang="en-US" dirty="0"/>
          </a:p>
        </p:txBody>
      </p:sp>
      <p:sp>
        <p:nvSpPr>
          <p:cNvPr id="11" name="Título 1"/>
          <p:cNvSpPr txBox="1">
            <a:spLocks/>
          </p:cNvSpPr>
          <p:nvPr/>
        </p:nvSpPr>
        <p:spPr>
          <a:xfrm>
            <a:off x="496111" y="575550"/>
            <a:ext cx="7776048" cy="51394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r>
              <a:rPr lang="es-ES" sz="17600" smtClean="0"/>
              <a:t>Gestación</a:t>
            </a:r>
            <a:endParaRPr lang="en-US" dirty="0"/>
          </a:p>
        </p:txBody>
      </p:sp>
      <p:sp>
        <p:nvSpPr>
          <p:cNvPr id="12" name="Título 1"/>
          <p:cNvSpPr txBox="1">
            <a:spLocks/>
          </p:cNvSpPr>
          <p:nvPr/>
        </p:nvSpPr>
        <p:spPr>
          <a:xfrm>
            <a:off x="628650" y="1371600"/>
            <a:ext cx="7886699" cy="467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s-ES" sz="2800" dirty="0"/>
          </a:p>
        </p:txBody>
      </p:sp>
      <p:sp>
        <p:nvSpPr>
          <p:cNvPr id="17" name="Marcador de número de diapositiva 4"/>
          <p:cNvSpPr>
            <a:spLocks noGrp="1"/>
          </p:cNvSpPr>
          <p:nvPr>
            <p:ph type="sldNum" sz="quarter" idx="12"/>
          </p:nvPr>
        </p:nvSpPr>
        <p:spPr>
          <a:xfrm>
            <a:off x="6040877" y="6536987"/>
            <a:ext cx="2928024" cy="184489"/>
          </a:xfrm>
        </p:spPr>
        <p:txBody>
          <a:bodyPr/>
          <a:lstStyle/>
          <a:p>
            <a:r>
              <a:rPr lang="en-US" dirty="0"/>
              <a:t>	</a:t>
            </a:r>
            <a:r>
              <a:rPr lang="en-US" dirty="0">
                <a:solidFill>
                  <a:schemeClr val="bg1"/>
                </a:solidFill>
              </a:rPr>
              <a:t>		</a:t>
            </a:r>
            <a:fld id="{1EA9DDD1-5422-4469-8BE8-C9351BD65F81}" type="slidenum">
              <a:rPr lang="en-US" smtClean="0">
                <a:solidFill>
                  <a:schemeClr val="bg1"/>
                </a:solidFill>
              </a:rPr>
              <a:pPr/>
              <a:t>2</a:t>
            </a:fld>
            <a:endParaRPr lang="en-US" dirty="0">
              <a:solidFill>
                <a:schemeClr val="bg1"/>
              </a:solidFill>
            </a:endParaRPr>
          </a:p>
        </p:txBody>
      </p:sp>
      <p:sp>
        <p:nvSpPr>
          <p:cNvPr id="7" name="Marcador de pie de página 3">
            <a:extLst>
              <a:ext uri="{FF2B5EF4-FFF2-40B4-BE49-F238E27FC236}">
                <a16:creationId xmlns:a16="http://schemas.microsoft.com/office/drawing/2014/main" id="{FE10AFDE-ACD3-43A8-BEDD-A5A053E46367}"/>
              </a:ext>
            </a:extLst>
          </p:cNvPr>
          <p:cNvSpPr>
            <a:spLocks noGrp="1"/>
          </p:cNvSpPr>
          <p:nvPr>
            <p:ph type="ftr" sz="quarter" idx="11"/>
          </p:nvPr>
        </p:nvSpPr>
        <p:spPr>
          <a:xfrm>
            <a:off x="3103122" y="6536987"/>
            <a:ext cx="2937755" cy="184489"/>
          </a:xfrm>
        </p:spPr>
        <p:txBody>
          <a:bodyPr/>
          <a:lstStyle>
            <a:lvl1pPr>
              <a:defRPr>
                <a:solidFill>
                  <a:schemeClr val="bg1"/>
                </a:solidFill>
              </a:defRPr>
            </a:lvl1pPr>
          </a:lstStyle>
          <a:p>
            <a:r>
              <a:rPr lang="es-ES" dirty="0"/>
              <a:t>Universidad de Zaragoza</a:t>
            </a:r>
            <a:endParaRPr lang="en-US" dirty="0"/>
          </a:p>
        </p:txBody>
      </p:sp>
      <p:sp>
        <p:nvSpPr>
          <p:cNvPr id="2" name="Rectángulo 1">
            <a:extLst>
              <a:ext uri="{FF2B5EF4-FFF2-40B4-BE49-F238E27FC236}">
                <a16:creationId xmlns:a16="http://schemas.microsoft.com/office/drawing/2014/main" id="{2C87F763-272B-4BC2-906B-7E5A3853B7D2}"/>
              </a:ext>
            </a:extLst>
          </p:cNvPr>
          <p:cNvSpPr/>
          <p:nvPr/>
        </p:nvSpPr>
        <p:spPr>
          <a:xfrm>
            <a:off x="427080" y="1238155"/>
            <a:ext cx="8270384" cy="5663089"/>
          </a:xfrm>
          <a:prstGeom prst="rect">
            <a:avLst/>
          </a:prstGeom>
        </p:spPr>
        <p:txBody>
          <a:bodyPr wrap="square">
            <a:spAutoFit/>
          </a:bodyPr>
          <a:lstStyle/>
          <a:p>
            <a:pPr algn="ctr"/>
            <a:endParaRPr lang="es-ES" sz="2200" dirty="0"/>
          </a:p>
          <a:p>
            <a:pPr algn="ctr"/>
            <a:r>
              <a:rPr lang="es-ES" sz="2400" dirty="0" smtClean="0"/>
              <a:t>El 7 </a:t>
            </a:r>
            <a:r>
              <a:rPr lang="es-ES" sz="2400" dirty="0"/>
              <a:t>de marzo de 2018 se constituyó la Comisión encargada de elaborar una </a:t>
            </a:r>
            <a:r>
              <a:rPr lang="es-ES" sz="2400" dirty="0" smtClean="0"/>
              <a:t>Memoria sobre </a:t>
            </a:r>
            <a:r>
              <a:rPr lang="es-ES" sz="2400" dirty="0" smtClean="0"/>
              <a:t>el futuro </a:t>
            </a:r>
            <a:r>
              <a:rPr lang="es-ES" sz="2400" dirty="0" smtClean="0"/>
              <a:t>IUI en CC. Sociales y </a:t>
            </a:r>
            <a:r>
              <a:rPr lang="es-ES" sz="2400" dirty="0" smtClean="0"/>
              <a:t>Jurídicas de la Universidad de Zaragoza </a:t>
            </a:r>
            <a:r>
              <a:rPr lang="es-ES" sz="2400" dirty="0"/>
              <a:t>que fue entregada al Rector el </a:t>
            </a:r>
            <a:r>
              <a:rPr lang="es-ES" sz="2400" dirty="0" smtClean="0"/>
              <a:t>9 </a:t>
            </a:r>
            <a:r>
              <a:rPr lang="es-ES" sz="2400" dirty="0"/>
              <a:t>de septiembre de 2019. Desde entonces, la propuesta de un </a:t>
            </a:r>
            <a:r>
              <a:rPr lang="es-ES" sz="2400" b="1" dirty="0"/>
              <a:t>IUI en Empleo, Sociedad Digital y Sostenibilidad (IEDIS)</a:t>
            </a:r>
            <a:r>
              <a:rPr lang="es-ES" sz="2400" dirty="0"/>
              <a:t> ha sido aprobada por unanimidad en la Comisión de </a:t>
            </a:r>
            <a:r>
              <a:rPr lang="es-ES" sz="2400" dirty="0" smtClean="0"/>
              <a:t>Investigación, </a:t>
            </a:r>
            <a:r>
              <a:rPr lang="es-ES" sz="2400" dirty="0"/>
              <a:t>en </a:t>
            </a:r>
            <a:r>
              <a:rPr lang="es-ES" sz="2400" dirty="0" smtClean="0"/>
              <a:t>la </a:t>
            </a:r>
            <a:r>
              <a:rPr lang="es-ES" sz="2400" dirty="0"/>
              <a:t>Junta Consultiva, en </a:t>
            </a:r>
            <a:r>
              <a:rPr lang="es-ES" sz="2400" dirty="0" smtClean="0"/>
              <a:t>el Consejo de Gobierno y </a:t>
            </a:r>
            <a:r>
              <a:rPr lang="es-ES" sz="2400" dirty="0"/>
              <a:t>en el </a:t>
            </a:r>
            <a:r>
              <a:rPr lang="es-ES" sz="2400" dirty="0" smtClean="0"/>
              <a:t>Consejo Social de la Univ. de Zaragoza.</a:t>
            </a:r>
          </a:p>
          <a:p>
            <a:pPr algn="ctr"/>
            <a:endParaRPr lang="es-ES" sz="2400" dirty="0" smtClean="0"/>
          </a:p>
          <a:p>
            <a:pPr algn="ctr"/>
            <a:endParaRPr lang="es-ES" sz="2400" dirty="0" smtClean="0"/>
          </a:p>
          <a:p>
            <a:pPr algn="ctr"/>
            <a:r>
              <a:rPr lang="es-ES" sz="2400" dirty="0" smtClean="0"/>
              <a:t>Finalmente</a:t>
            </a:r>
            <a:r>
              <a:rPr lang="es-ES" sz="2400" b="1" dirty="0"/>
              <a:t>, el IEDIS ha sido aprobado por acuerdo de 9 de diciembre de 2020 del Gobierno de Aragón</a:t>
            </a:r>
            <a:r>
              <a:rPr lang="es-ES" sz="2400" dirty="0"/>
              <a:t> (Orden CUYS/1369/2020 de 16 de diciembre, BOA 5 enero 2021)</a:t>
            </a:r>
          </a:p>
          <a:p>
            <a:pPr marL="180975" algn="just">
              <a:spcBef>
                <a:spcPts val="600"/>
              </a:spcBef>
              <a:spcAft>
                <a:spcPts val="600"/>
              </a:spcAft>
            </a:pPr>
            <a:endParaRPr lang="es-ES" sz="2300" b="1" dirty="0"/>
          </a:p>
        </p:txBody>
      </p:sp>
    </p:spTree>
    <p:extLst>
      <p:ext uri="{BB962C8B-B14F-4D97-AF65-F5344CB8AC3E}">
        <p14:creationId xmlns:p14="http://schemas.microsoft.com/office/powerpoint/2010/main" val="15659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Título 1"/>
          <p:cNvSpPr txBox="1">
            <a:spLocks/>
          </p:cNvSpPr>
          <p:nvPr/>
        </p:nvSpPr>
        <p:spPr>
          <a:xfrm>
            <a:off x="554476" y="2859931"/>
            <a:ext cx="8015592" cy="1021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es-ES" dirty="0"/>
              <a:t>Haga clic para modificar el estilo de título del patrón</a:t>
            </a:r>
            <a:endParaRPr lang="en-US" dirty="0"/>
          </a:p>
        </p:txBody>
      </p:sp>
      <p:sp>
        <p:nvSpPr>
          <p:cNvPr id="11" name="Título 1"/>
          <p:cNvSpPr txBox="1">
            <a:spLocks/>
          </p:cNvSpPr>
          <p:nvPr/>
        </p:nvSpPr>
        <p:spPr>
          <a:xfrm>
            <a:off x="496111" y="575550"/>
            <a:ext cx="7776048" cy="51394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r>
              <a:rPr lang="es-ES" sz="17600" dirty="0" smtClean="0"/>
              <a:t>Hito</a:t>
            </a:r>
            <a:endParaRPr lang="en-US" dirty="0"/>
          </a:p>
        </p:txBody>
      </p:sp>
      <p:sp>
        <p:nvSpPr>
          <p:cNvPr id="12" name="Título 1"/>
          <p:cNvSpPr txBox="1">
            <a:spLocks/>
          </p:cNvSpPr>
          <p:nvPr/>
        </p:nvSpPr>
        <p:spPr>
          <a:xfrm>
            <a:off x="628650" y="1371600"/>
            <a:ext cx="7886699" cy="467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s-ES" sz="2800" dirty="0"/>
          </a:p>
        </p:txBody>
      </p:sp>
      <p:sp>
        <p:nvSpPr>
          <p:cNvPr id="17" name="Marcador de número de diapositiva 4"/>
          <p:cNvSpPr>
            <a:spLocks noGrp="1"/>
          </p:cNvSpPr>
          <p:nvPr>
            <p:ph type="sldNum" sz="quarter" idx="12"/>
          </p:nvPr>
        </p:nvSpPr>
        <p:spPr>
          <a:xfrm>
            <a:off x="6040877" y="6536987"/>
            <a:ext cx="2928024" cy="184489"/>
          </a:xfrm>
        </p:spPr>
        <p:txBody>
          <a:bodyPr/>
          <a:lstStyle/>
          <a:p>
            <a:r>
              <a:rPr lang="en-US" dirty="0"/>
              <a:t>	</a:t>
            </a:r>
            <a:r>
              <a:rPr lang="en-US" dirty="0">
                <a:solidFill>
                  <a:schemeClr val="bg1"/>
                </a:solidFill>
              </a:rPr>
              <a:t>		</a:t>
            </a:r>
            <a:fld id="{1EA9DDD1-5422-4469-8BE8-C9351BD65F81}" type="slidenum">
              <a:rPr lang="en-US" smtClean="0">
                <a:solidFill>
                  <a:schemeClr val="bg1"/>
                </a:solidFill>
              </a:rPr>
              <a:pPr/>
              <a:t>3</a:t>
            </a:fld>
            <a:endParaRPr lang="en-US" dirty="0">
              <a:solidFill>
                <a:schemeClr val="bg1"/>
              </a:solidFill>
            </a:endParaRPr>
          </a:p>
        </p:txBody>
      </p:sp>
      <p:sp>
        <p:nvSpPr>
          <p:cNvPr id="7" name="Marcador de pie de página 3">
            <a:extLst>
              <a:ext uri="{FF2B5EF4-FFF2-40B4-BE49-F238E27FC236}">
                <a16:creationId xmlns:a16="http://schemas.microsoft.com/office/drawing/2014/main" id="{FE10AFDE-ACD3-43A8-BEDD-A5A053E46367}"/>
              </a:ext>
            </a:extLst>
          </p:cNvPr>
          <p:cNvSpPr>
            <a:spLocks noGrp="1"/>
          </p:cNvSpPr>
          <p:nvPr>
            <p:ph type="ftr" sz="quarter" idx="11"/>
          </p:nvPr>
        </p:nvSpPr>
        <p:spPr>
          <a:xfrm>
            <a:off x="3103122" y="6536987"/>
            <a:ext cx="2937755" cy="184489"/>
          </a:xfrm>
        </p:spPr>
        <p:txBody>
          <a:bodyPr/>
          <a:lstStyle>
            <a:lvl1pPr>
              <a:defRPr>
                <a:solidFill>
                  <a:schemeClr val="bg1"/>
                </a:solidFill>
              </a:defRPr>
            </a:lvl1pPr>
          </a:lstStyle>
          <a:p>
            <a:r>
              <a:rPr lang="es-ES" dirty="0"/>
              <a:t>Universidad de Zaragoza</a:t>
            </a:r>
            <a:endParaRPr lang="en-US" dirty="0"/>
          </a:p>
        </p:txBody>
      </p:sp>
      <p:sp>
        <p:nvSpPr>
          <p:cNvPr id="2" name="Rectángulo 1">
            <a:extLst>
              <a:ext uri="{FF2B5EF4-FFF2-40B4-BE49-F238E27FC236}">
                <a16:creationId xmlns:a16="http://schemas.microsoft.com/office/drawing/2014/main" id="{2C87F763-272B-4BC2-906B-7E5A3853B7D2}"/>
              </a:ext>
            </a:extLst>
          </p:cNvPr>
          <p:cNvSpPr/>
          <p:nvPr/>
        </p:nvSpPr>
        <p:spPr>
          <a:xfrm>
            <a:off x="436806" y="1575881"/>
            <a:ext cx="8367559" cy="5078313"/>
          </a:xfrm>
          <a:prstGeom prst="rect">
            <a:avLst/>
          </a:prstGeom>
        </p:spPr>
        <p:txBody>
          <a:bodyPr wrap="square">
            <a:spAutoFit/>
          </a:bodyPr>
          <a:lstStyle/>
          <a:p>
            <a:pPr marL="180975" algn="ctr">
              <a:spcBef>
                <a:spcPts val="600"/>
              </a:spcBef>
              <a:spcAft>
                <a:spcPts val="600"/>
              </a:spcAft>
            </a:pPr>
            <a:r>
              <a:rPr lang="es-ES" sz="2800" dirty="0" smtClean="0"/>
              <a:t>El </a:t>
            </a:r>
            <a:r>
              <a:rPr lang="es-ES" sz="2800" dirty="0"/>
              <a:t>reconocimiento del </a:t>
            </a:r>
            <a:r>
              <a:rPr lang="es-ES" sz="2800" dirty="0" smtClean="0"/>
              <a:t>IUI </a:t>
            </a:r>
            <a:r>
              <a:rPr lang="es-ES" sz="2800" dirty="0"/>
              <a:t>en Empleo, Sociedad Digital y </a:t>
            </a:r>
            <a:r>
              <a:rPr lang="es-ES" sz="2800" dirty="0" smtClean="0"/>
              <a:t>Sostenibilidad </a:t>
            </a:r>
            <a:r>
              <a:rPr lang="es-ES" sz="2800" dirty="0"/>
              <a:t>representa un </a:t>
            </a:r>
            <a:r>
              <a:rPr lang="es-ES" sz="2800" dirty="0" smtClean="0"/>
              <a:t>hito en la Universidad de </a:t>
            </a:r>
            <a:r>
              <a:rPr lang="es-ES" sz="2800" dirty="0" smtClean="0"/>
              <a:t>Zaragoza y, por extensión, en Aragón.</a:t>
            </a:r>
          </a:p>
          <a:p>
            <a:pPr marL="180975" algn="ctr">
              <a:spcBef>
                <a:spcPts val="600"/>
              </a:spcBef>
              <a:spcAft>
                <a:spcPts val="600"/>
              </a:spcAft>
            </a:pPr>
            <a:r>
              <a:rPr lang="es-ES" sz="2800" dirty="0" smtClean="0"/>
              <a:t>Este IUI</a:t>
            </a:r>
            <a:r>
              <a:rPr lang="es-ES" sz="2800" dirty="0" smtClean="0"/>
              <a:t> </a:t>
            </a:r>
            <a:r>
              <a:rPr lang="es-ES" sz="2800" dirty="0" smtClean="0"/>
              <a:t>resulta </a:t>
            </a:r>
            <a:r>
              <a:rPr lang="es-ES" sz="2800" dirty="0" smtClean="0"/>
              <a:t>necesario </a:t>
            </a:r>
            <a:r>
              <a:rPr lang="es-ES" sz="2800" dirty="0"/>
              <a:t>para favorecer la </a:t>
            </a:r>
            <a:r>
              <a:rPr lang="es-ES" sz="2800" b="1" dirty="0" smtClean="0"/>
              <a:t>agregación </a:t>
            </a:r>
            <a:r>
              <a:rPr lang="es-ES" sz="2800" b="1" dirty="0"/>
              <a:t>de grupos de investigación</a:t>
            </a:r>
            <a:r>
              <a:rPr lang="es-ES" sz="2800" dirty="0"/>
              <a:t> de prestigio nacional e internacional y, de este modo, la definición de </a:t>
            </a:r>
            <a:r>
              <a:rPr lang="es-ES" sz="2800" b="1" dirty="0"/>
              <a:t>proyectos de investigación interdisciplinares</a:t>
            </a:r>
            <a:r>
              <a:rPr lang="es-ES" sz="2800" dirty="0"/>
              <a:t>, más </a:t>
            </a:r>
            <a:r>
              <a:rPr lang="es-ES" sz="2800" b="1" dirty="0"/>
              <a:t>ambiciosos y globales</a:t>
            </a:r>
            <a:r>
              <a:rPr lang="es-ES" sz="2800" dirty="0"/>
              <a:t>, </a:t>
            </a:r>
            <a:r>
              <a:rPr lang="es-ES" sz="2800" dirty="0" smtClean="0"/>
              <a:t>lo cual constituye un claro </a:t>
            </a:r>
            <a:r>
              <a:rPr lang="es-ES" sz="2800" dirty="0"/>
              <a:t>elemento distintivo de </a:t>
            </a:r>
            <a:r>
              <a:rPr lang="es-ES" sz="2800" dirty="0" smtClean="0"/>
              <a:t>calidad académica </a:t>
            </a:r>
            <a:r>
              <a:rPr lang="es-ES" sz="2800" dirty="0"/>
              <a:t>en el ámbito internacional. </a:t>
            </a:r>
          </a:p>
          <a:p>
            <a:pPr marL="180975" algn="ctr">
              <a:spcBef>
                <a:spcPts val="600"/>
              </a:spcBef>
              <a:spcAft>
                <a:spcPts val="600"/>
              </a:spcAft>
            </a:pPr>
            <a:endParaRPr lang="es-ES" sz="2400" dirty="0"/>
          </a:p>
        </p:txBody>
      </p:sp>
    </p:spTree>
    <p:extLst>
      <p:ext uri="{BB962C8B-B14F-4D97-AF65-F5344CB8AC3E}">
        <p14:creationId xmlns:p14="http://schemas.microsoft.com/office/powerpoint/2010/main" val="275323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Título 1"/>
          <p:cNvSpPr txBox="1">
            <a:spLocks/>
          </p:cNvSpPr>
          <p:nvPr/>
        </p:nvSpPr>
        <p:spPr>
          <a:xfrm>
            <a:off x="554476" y="2859931"/>
            <a:ext cx="8015592" cy="1021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es-ES" dirty="0"/>
              <a:t>Haga clic para modificar el estilo de título del patrón</a:t>
            </a:r>
            <a:endParaRPr lang="en-US" dirty="0"/>
          </a:p>
        </p:txBody>
      </p:sp>
      <p:sp>
        <p:nvSpPr>
          <p:cNvPr id="11" name="Título 1"/>
          <p:cNvSpPr txBox="1">
            <a:spLocks/>
          </p:cNvSpPr>
          <p:nvPr/>
        </p:nvSpPr>
        <p:spPr>
          <a:xfrm>
            <a:off x="496111" y="575550"/>
            <a:ext cx="7776048" cy="51394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r>
              <a:rPr lang="es-ES" sz="17600" dirty="0" smtClean="0"/>
              <a:t>Estrategia</a:t>
            </a:r>
            <a:endParaRPr lang="en-US" dirty="0"/>
          </a:p>
        </p:txBody>
      </p:sp>
      <p:sp>
        <p:nvSpPr>
          <p:cNvPr id="12" name="Título 1"/>
          <p:cNvSpPr txBox="1">
            <a:spLocks/>
          </p:cNvSpPr>
          <p:nvPr/>
        </p:nvSpPr>
        <p:spPr>
          <a:xfrm>
            <a:off x="628650" y="1371600"/>
            <a:ext cx="7886699" cy="467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s-ES" sz="2800" dirty="0"/>
          </a:p>
        </p:txBody>
      </p:sp>
      <p:sp>
        <p:nvSpPr>
          <p:cNvPr id="17" name="Marcador de número de diapositiva 4"/>
          <p:cNvSpPr>
            <a:spLocks noGrp="1"/>
          </p:cNvSpPr>
          <p:nvPr>
            <p:ph type="sldNum" sz="quarter" idx="12"/>
          </p:nvPr>
        </p:nvSpPr>
        <p:spPr>
          <a:xfrm>
            <a:off x="6040877" y="6536987"/>
            <a:ext cx="2928024" cy="184489"/>
          </a:xfrm>
        </p:spPr>
        <p:txBody>
          <a:bodyPr/>
          <a:lstStyle/>
          <a:p>
            <a:r>
              <a:rPr lang="en-US" dirty="0"/>
              <a:t>	</a:t>
            </a:r>
            <a:r>
              <a:rPr lang="en-US" dirty="0">
                <a:solidFill>
                  <a:schemeClr val="bg1"/>
                </a:solidFill>
              </a:rPr>
              <a:t>		</a:t>
            </a:r>
            <a:fld id="{1EA9DDD1-5422-4469-8BE8-C9351BD65F81}" type="slidenum">
              <a:rPr lang="en-US" smtClean="0">
                <a:solidFill>
                  <a:schemeClr val="bg1"/>
                </a:solidFill>
              </a:rPr>
              <a:pPr/>
              <a:t>4</a:t>
            </a:fld>
            <a:endParaRPr lang="en-US" dirty="0">
              <a:solidFill>
                <a:schemeClr val="bg1"/>
              </a:solidFill>
            </a:endParaRPr>
          </a:p>
        </p:txBody>
      </p:sp>
      <p:sp>
        <p:nvSpPr>
          <p:cNvPr id="7" name="Marcador de pie de página 3">
            <a:extLst>
              <a:ext uri="{FF2B5EF4-FFF2-40B4-BE49-F238E27FC236}">
                <a16:creationId xmlns:a16="http://schemas.microsoft.com/office/drawing/2014/main" id="{FE10AFDE-ACD3-43A8-BEDD-A5A053E46367}"/>
              </a:ext>
            </a:extLst>
          </p:cNvPr>
          <p:cNvSpPr>
            <a:spLocks noGrp="1"/>
          </p:cNvSpPr>
          <p:nvPr>
            <p:ph type="ftr" sz="quarter" idx="11"/>
          </p:nvPr>
        </p:nvSpPr>
        <p:spPr>
          <a:xfrm>
            <a:off x="3103122" y="6536987"/>
            <a:ext cx="2937755" cy="184489"/>
          </a:xfrm>
        </p:spPr>
        <p:txBody>
          <a:bodyPr/>
          <a:lstStyle>
            <a:lvl1pPr>
              <a:defRPr>
                <a:solidFill>
                  <a:schemeClr val="bg1"/>
                </a:solidFill>
              </a:defRPr>
            </a:lvl1pPr>
          </a:lstStyle>
          <a:p>
            <a:r>
              <a:rPr lang="es-ES" dirty="0"/>
              <a:t>Universidad de Zaragoza</a:t>
            </a:r>
            <a:endParaRPr lang="en-US" dirty="0"/>
          </a:p>
        </p:txBody>
      </p:sp>
      <p:sp>
        <p:nvSpPr>
          <p:cNvPr id="2" name="Rectángulo 1">
            <a:extLst>
              <a:ext uri="{FF2B5EF4-FFF2-40B4-BE49-F238E27FC236}">
                <a16:creationId xmlns:a16="http://schemas.microsoft.com/office/drawing/2014/main" id="{2C87F763-272B-4BC2-906B-7E5A3853B7D2}"/>
              </a:ext>
            </a:extLst>
          </p:cNvPr>
          <p:cNvSpPr/>
          <p:nvPr/>
        </p:nvSpPr>
        <p:spPr>
          <a:xfrm>
            <a:off x="436807" y="1859257"/>
            <a:ext cx="8270384" cy="3970318"/>
          </a:xfrm>
          <a:prstGeom prst="rect">
            <a:avLst/>
          </a:prstGeom>
        </p:spPr>
        <p:txBody>
          <a:bodyPr wrap="square">
            <a:spAutoFit/>
          </a:bodyPr>
          <a:lstStyle/>
          <a:p>
            <a:pPr marL="180975" algn="ctr">
              <a:spcBef>
                <a:spcPts val="600"/>
              </a:spcBef>
              <a:spcAft>
                <a:spcPts val="600"/>
              </a:spcAft>
            </a:pPr>
            <a:r>
              <a:rPr lang="es-ES" sz="2800" dirty="0"/>
              <a:t>La estrategia del Instituto se sustenta, no solo en el desarrollo de una </a:t>
            </a:r>
            <a:r>
              <a:rPr lang="es-ES" sz="2800" b="1" dirty="0"/>
              <a:t>actividad investigadora de excelencia</a:t>
            </a:r>
            <a:r>
              <a:rPr lang="es-ES" sz="2800" dirty="0"/>
              <a:t> sobre los tópicos Empleo, Sociedad Digital y </a:t>
            </a:r>
            <a:r>
              <a:rPr lang="es-ES" sz="2800" dirty="0" smtClean="0"/>
              <a:t>Sostenibilidad, y otros relacionados, </a:t>
            </a:r>
            <a:r>
              <a:rPr lang="es-ES" sz="2800" dirty="0"/>
              <a:t>que sea referente internacional, sino también en el </a:t>
            </a:r>
            <a:r>
              <a:rPr lang="es-ES" sz="2800" b="1" dirty="0"/>
              <a:t>impulso de la transferencia de resultados</a:t>
            </a:r>
            <a:r>
              <a:rPr lang="es-ES" sz="2800" dirty="0"/>
              <a:t> a los </a:t>
            </a:r>
            <a:r>
              <a:rPr lang="es-ES" sz="2800" dirty="0" smtClean="0"/>
              <a:t>sectores económicos, sociales y </a:t>
            </a:r>
            <a:r>
              <a:rPr lang="es-ES" sz="2800" dirty="0" smtClean="0"/>
              <a:t>jurídicos, </a:t>
            </a:r>
            <a:r>
              <a:rPr lang="es-ES" sz="2800" dirty="0" smtClean="0"/>
              <a:t>tratando </a:t>
            </a:r>
            <a:r>
              <a:rPr lang="es-ES" sz="2800" dirty="0"/>
              <a:t>de resolver problemas concretos planteados desde </a:t>
            </a:r>
            <a:r>
              <a:rPr lang="es-ES" sz="2800" dirty="0" smtClean="0"/>
              <a:t>múltiples </a:t>
            </a:r>
            <a:r>
              <a:rPr lang="es-ES" sz="2800" dirty="0"/>
              <a:t>ámbitos de la sociedad.</a:t>
            </a:r>
          </a:p>
        </p:txBody>
      </p:sp>
    </p:spTree>
    <p:extLst>
      <p:ext uri="{BB962C8B-B14F-4D97-AF65-F5344CB8AC3E}">
        <p14:creationId xmlns:p14="http://schemas.microsoft.com/office/powerpoint/2010/main" val="5554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11" name="Título 1"/>
          <p:cNvSpPr txBox="1">
            <a:spLocks/>
          </p:cNvSpPr>
          <p:nvPr/>
        </p:nvSpPr>
        <p:spPr>
          <a:xfrm>
            <a:off x="496111" y="575550"/>
            <a:ext cx="7776048" cy="51394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r>
              <a:rPr lang="es-ES" sz="17600" dirty="0" smtClean="0"/>
              <a:t>Grupos de </a:t>
            </a:r>
            <a:r>
              <a:rPr lang="es-ES" sz="17600" dirty="0" smtClean="0"/>
              <a:t>Investigación</a:t>
            </a:r>
            <a:endParaRPr lang="en-US" dirty="0"/>
          </a:p>
        </p:txBody>
      </p:sp>
      <p:sp>
        <p:nvSpPr>
          <p:cNvPr id="12" name="Título 1"/>
          <p:cNvSpPr txBox="1">
            <a:spLocks/>
          </p:cNvSpPr>
          <p:nvPr/>
        </p:nvSpPr>
        <p:spPr>
          <a:xfrm>
            <a:off x="628650" y="1371600"/>
            <a:ext cx="7886699" cy="467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s-ES" sz="2800" dirty="0"/>
          </a:p>
        </p:txBody>
      </p:sp>
      <p:sp>
        <p:nvSpPr>
          <p:cNvPr id="17" name="Marcador de número de diapositiva 4"/>
          <p:cNvSpPr>
            <a:spLocks noGrp="1"/>
          </p:cNvSpPr>
          <p:nvPr>
            <p:ph type="sldNum" sz="quarter" idx="12"/>
          </p:nvPr>
        </p:nvSpPr>
        <p:spPr>
          <a:xfrm>
            <a:off x="6040877" y="6536987"/>
            <a:ext cx="2928024" cy="184489"/>
          </a:xfrm>
        </p:spPr>
        <p:txBody>
          <a:bodyPr/>
          <a:lstStyle/>
          <a:p>
            <a:r>
              <a:rPr lang="en-US" dirty="0"/>
              <a:t>	</a:t>
            </a:r>
            <a:r>
              <a:rPr lang="en-US" dirty="0">
                <a:solidFill>
                  <a:schemeClr val="bg1"/>
                </a:solidFill>
              </a:rPr>
              <a:t>		</a:t>
            </a:r>
            <a:fld id="{1EA9DDD1-5422-4469-8BE8-C9351BD65F81}" type="slidenum">
              <a:rPr lang="en-US" smtClean="0">
                <a:solidFill>
                  <a:schemeClr val="bg1"/>
                </a:solidFill>
              </a:rPr>
              <a:pPr/>
              <a:t>5</a:t>
            </a:fld>
            <a:endParaRPr lang="en-US" dirty="0">
              <a:solidFill>
                <a:schemeClr val="bg1"/>
              </a:solidFill>
            </a:endParaRPr>
          </a:p>
        </p:txBody>
      </p:sp>
      <p:sp>
        <p:nvSpPr>
          <p:cNvPr id="7" name="Marcador de pie de página 3">
            <a:extLst>
              <a:ext uri="{FF2B5EF4-FFF2-40B4-BE49-F238E27FC236}">
                <a16:creationId xmlns:a16="http://schemas.microsoft.com/office/drawing/2014/main" id="{FE10AFDE-ACD3-43A8-BEDD-A5A053E46367}"/>
              </a:ext>
            </a:extLst>
          </p:cNvPr>
          <p:cNvSpPr>
            <a:spLocks noGrp="1"/>
          </p:cNvSpPr>
          <p:nvPr>
            <p:ph type="ftr" sz="quarter" idx="11"/>
          </p:nvPr>
        </p:nvSpPr>
        <p:spPr>
          <a:xfrm>
            <a:off x="3103122" y="6536987"/>
            <a:ext cx="2937755" cy="184489"/>
          </a:xfrm>
        </p:spPr>
        <p:txBody>
          <a:bodyPr/>
          <a:lstStyle>
            <a:lvl1pPr>
              <a:defRPr>
                <a:solidFill>
                  <a:schemeClr val="bg1"/>
                </a:solidFill>
              </a:defRPr>
            </a:lvl1pPr>
          </a:lstStyle>
          <a:p>
            <a:r>
              <a:rPr lang="es-ES" dirty="0"/>
              <a:t>Universidad de Zaragoza</a:t>
            </a:r>
            <a:endParaRPr lang="en-US" dirty="0"/>
          </a:p>
        </p:txBody>
      </p:sp>
      <p:sp>
        <p:nvSpPr>
          <p:cNvPr id="2" name="Rectángulo 1">
            <a:extLst>
              <a:ext uri="{FF2B5EF4-FFF2-40B4-BE49-F238E27FC236}">
                <a16:creationId xmlns:a16="http://schemas.microsoft.com/office/drawing/2014/main" id="{2C87F763-272B-4BC2-906B-7E5A3853B7D2}"/>
              </a:ext>
            </a:extLst>
          </p:cNvPr>
          <p:cNvSpPr/>
          <p:nvPr/>
        </p:nvSpPr>
        <p:spPr>
          <a:xfrm>
            <a:off x="496111" y="1444159"/>
            <a:ext cx="8270384" cy="1585049"/>
          </a:xfrm>
          <a:prstGeom prst="rect">
            <a:avLst/>
          </a:prstGeom>
        </p:spPr>
        <p:txBody>
          <a:bodyPr wrap="square">
            <a:spAutoFit/>
          </a:bodyPr>
          <a:lstStyle/>
          <a:p>
            <a:pPr marL="180975" algn="ctr">
              <a:spcBef>
                <a:spcPts val="600"/>
              </a:spcBef>
            </a:pPr>
            <a:r>
              <a:rPr lang="es-ES" sz="2800" dirty="0" smtClean="0"/>
              <a:t>Un </a:t>
            </a:r>
            <a:r>
              <a:rPr lang="es-ES" sz="2800" dirty="0"/>
              <a:t>total de </a:t>
            </a:r>
            <a:r>
              <a:rPr lang="es-ES" sz="2800" b="1" dirty="0"/>
              <a:t>41 grupos de investigación del Gobierno de Aragón </a:t>
            </a:r>
            <a:r>
              <a:rPr lang="es-ES" sz="2800" dirty="0"/>
              <a:t>han mostrado su </a:t>
            </a:r>
            <a:r>
              <a:rPr lang="es-ES" sz="2800" dirty="0" smtClean="0"/>
              <a:t>interés </a:t>
            </a:r>
            <a:r>
              <a:rPr lang="es-ES" sz="2800" dirty="0"/>
              <a:t>en la propuesta de creación de este IUI en CC. Sociales y Jurídicas IEDIS:</a:t>
            </a:r>
          </a:p>
          <a:p>
            <a:pPr marL="180975" algn="just">
              <a:spcBef>
                <a:spcPts val="600"/>
              </a:spcBef>
            </a:pPr>
            <a:endParaRPr lang="es-ES" sz="800" dirty="0"/>
          </a:p>
        </p:txBody>
      </p:sp>
      <p:graphicFrame>
        <p:nvGraphicFramePr>
          <p:cNvPr id="3" name="Tabla 2"/>
          <p:cNvGraphicFramePr>
            <a:graphicFrameLocks noGrp="1"/>
          </p:cNvGraphicFramePr>
          <p:nvPr>
            <p:extLst>
              <p:ext uri="{D42A27DB-BD31-4B8C-83A1-F6EECF244321}">
                <p14:modId xmlns:p14="http://schemas.microsoft.com/office/powerpoint/2010/main" val="1221590130"/>
              </p:ext>
            </p:extLst>
          </p:nvPr>
        </p:nvGraphicFramePr>
        <p:xfrm>
          <a:off x="1336135" y="3480906"/>
          <a:ext cx="6073956" cy="2743200"/>
        </p:xfrm>
        <a:graphic>
          <a:graphicData uri="http://schemas.openxmlformats.org/drawingml/2006/table">
            <a:tbl>
              <a:tblPr firstCol="1" lastCol="1" bandRow="1" bandCol="1">
                <a:tableStyleId>{2D5ABB26-0587-4C30-8999-92F81FD0307C}</a:tableStyleId>
              </a:tblPr>
              <a:tblGrid>
                <a:gridCol w="4305540">
                  <a:extLst>
                    <a:ext uri="{9D8B030D-6E8A-4147-A177-3AD203B41FA5}">
                      <a16:colId xmlns:a16="http://schemas.microsoft.com/office/drawing/2014/main" val="4208282057"/>
                    </a:ext>
                  </a:extLst>
                </a:gridCol>
                <a:gridCol w="1768416">
                  <a:extLst>
                    <a:ext uri="{9D8B030D-6E8A-4147-A177-3AD203B41FA5}">
                      <a16:colId xmlns:a16="http://schemas.microsoft.com/office/drawing/2014/main" val="3560927341"/>
                    </a:ext>
                  </a:extLst>
                </a:gridCol>
              </a:tblGrid>
              <a:tr h="370840">
                <a:tc>
                  <a:txBody>
                    <a:bodyPr/>
                    <a:lstStyle/>
                    <a:p>
                      <a:r>
                        <a:rPr lang="es-ES" sz="2400" dirty="0"/>
                        <a:t>Economía y Empresa</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2400" dirty="0"/>
                        <a:t>21 grupos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811634"/>
                  </a:ext>
                </a:extLst>
              </a:tr>
              <a:tr h="370840">
                <a:tc>
                  <a:txBody>
                    <a:bodyPr/>
                    <a:lstStyle/>
                    <a:p>
                      <a:r>
                        <a:rPr lang="es-ES" sz="2400" dirty="0"/>
                        <a:t>Derecho</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2400" dirty="0"/>
                        <a:t>9 grupos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7997177"/>
                  </a:ext>
                </a:extLst>
              </a:tr>
              <a:tr h="370840">
                <a:tc>
                  <a:txBody>
                    <a:bodyPr/>
                    <a:lstStyle/>
                    <a:p>
                      <a:pPr algn="l"/>
                      <a:r>
                        <a:rPr lang="es-ES" sz="2400" dirty="0"/>
                        <a:t>Filosofía y Letras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2400" dirty="0"/>
                        <a:t>6 grupos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4016845"/>
                  </a:ext>
                </a:extLst>
              </a:tr>
              <a:tr h="370840">
                <a:tc>
                  <a:txBody>
                    <a:bodyPr/>
                    <a:lstStyle/>
                    <a:p>
                      <a:r>
                        <a:rPr lang="es-ES" sz="2400" dirty="0"/>
                        <a:t>Educación/CC. HH y SS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2400" dirty="0"/>
                        <a:t>4 grupos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5816569"/>
                  </a:ext>
                </a:extLst>
              </a:tr>
              <a:tr h="370840">
                <a:tc>
                  <a:txBody>
                    <a:bodyPr/>
                    <a:lstStyle/>
                    <a:p>
                      <a:r>
                        <a:rPr lang="es-ES" sz="2400" dirty="0"/>
                        <a:t>CC. </a:t>
                      </a:r>
                      <a:r>
                        <a:rPr lang="es-ES" sz="2400"/>
                        <a:t>Salud</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2400" dirty="0"/>
                        <a:t>1 grupo</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5466919"/>
                  </a:ext>
                </a:extLst>
              </a:tr>
              <a:tr h="370840">
                <a:tc>
                  <a:txBody>
                    <a:bodyPr/>
                    <a:lstStyle/>
                    <a:p>
                      <a:r>
                        <a:rPr lang="es-ES" sz="2400" b="0" dirty="0"/>
                        <a:t>TOTAL</a:t>
                      </a:r>
                      <a:endParaRPr lang="en-US" sz="2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2400" b="0" dirty="0"/>
                        <a:t>41 grupos</a:t>
                      </a:r>
                      <a:endParaRPr lang="en-US" sz="2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2753625"/>
                  </a:ext>
                </a:extLst>
              </a:tr>
            </a:tbl>
          </a:graphicData>
        </a:graphic>
      </p:graphicFrame>
    </p:spTree>
    <p:extLst>
      <p:ext uri="{BB962C8B-B14F-4D97-AF65-F5344CB8AC3E}">
        <p14:creationId xmlns:p14="http://schemas.microsoft.com/office/powerpoint/2010/main" val="3503460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Título 1"/>
          <p:cNvSpPr txBox="1">
            <a:spLocks/>
          </p:cNvSpPr>
          <p:nvPr/>
        </p:nvSpPr>
        <p:spPr>
          <a:xfrm>
            <a:off x="554476" y="2859931"/>
            <a:ext cx="8015592" cy="1021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es-ES" dirty="0"/>
              <a:t>Haga clic para modificar el estilo de título del patrón</a:t>
            </a:r>
            <a:endParaRPr lang="en-US" dirty="0"/>
          </a:p>
        </p:txBody>
      </p:sp>
      <p:sp>
        <p:nvSpPr>
          <p:cNvPr id="11" name="Título 1"/>
          <p:cNvSpPr txBox="1">
            <a:spLocks/>
          </p:cNvSpPr>
          <p:nvPr/>
        </p:nvSpPr>
        <p:spPr>
          <a:xfrm>
            <a:off x="496111" y="575550"/>
            <a:ext cx="7776048" cy="513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r>
              <a:rPr lang="es-ES" sz="3200" dirty="0" smtClean="0"/>
              <a:t>Empleo en una </a:t>
            </a:r>
            <a:r>
              <a:rPr lang="es-ES" sz="3200" dirty="0" smtClean="0"/>
              <a:t>Sociedad </a:t>
            </a:r>
            <a:r>
              <a:rPr lang="es-ES" sz="3200" dirty="0"/>
              <a:t>D</a:t>
            </a:r>
            <a:r>
              <a:rPr lang="es-ES" sz="3200" dirty="0" smtClean="0"/>
              <a:t>igital </a:t>
            </a:r>
            <a:r>
              <a:rPr lang="es-ES" sz="3200" dirty="0" smtClean="0"/>
              <a:t>y </a:t>
            </a:r>
            <a:r>
              <a:rPr lang="es-ES" sz="3200" dirty="0" smtClean="0"/>
              <a:t>Sostenible</a:t>
            </a:r>
            <a:endParaRPr lang="en-US" sz="3200" dirty="0"/>
          </a:p>
        </p:txBody>
      </p:sp>
      <p:sp>
        <p:nvSpPr>
          <p:cNvPr id="12" name="Título 1"/>
          <p:cNvSpPr txBox="1">
            <a:spLocks/>
          </p:cNvSpPr>
          <p:nvPr/>
        </p:nvSpPr>
        <p:spPr>
          <a:xfrm>
            <a:off x="628650" y="1371600"/>
            <a:ext cx="7886699" cy="467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s-ES" sz="2800" dirty="0"/>
          </a:p>
        </p:txBody>
      </p:sp>
      <p:sp>
        <p:nvSpPr>
          <p:cNvPr id="17" name="Marcador de número de diapositiva 4"/>
          <p:cNvSpPr>
            <a:spLocks noGrp="1"/>
          </p:cNvSpPr>
          <p:nvPr>
            <p:ph type="sldNum" sz="quarter" idx="12"/>
          </p:nvPr>
        </p:nvSpPr>
        <p:spPr>
          <a:xfrm>
            <a:off x="6040877" y="6536987"/>
            <a:ext cx="2928024" cy="184489"/>
          </a:xfrm>
        </p:spPr>
        <p:txBody>
          <a:bodyPr/>
          <a:lstStyle/>
          <a:p>
            <a:r>
              <a:rPr lang="en-US" dirty="0"/>
              <a:t>	</a:t>
            </a:r>
            <a:r>
              <a:rPr lang="en-US" dirty="0">
                <a:solidFill>
                  <a:schemeClr val="bg1"/>
                </a:solidFill>
              </a:rPr>
              <a:t>		</a:t>
            </a:r>
            <a:fld id="{1EA9DDD1-5422-4469-8BE8-C9351BD65F81}" type="slidenum">
              <a:rPr lang="en-US" smtClean="0">
                <a:solidFill>
                  <a:schemeClr val="bg1"/>
                </a:solidFill>
              </a:rPr>
              <a:pPr/>
              <a:t>6</a:t>
            </a:fld>
            <a:endParaRPr lang="en-US" dirty="0">
              <a:solidFill>
                <a:schemeClr val="bg1"/>
              </a:solidFill>
            </a:endParaRPr>
          </a:p>
        </p:txBody>
      </p:sp>
      <p:sp>
        <p:nvSpPr>
          <p:cNvPr id="7" name="Marcador de pie de página 3">
            <a:extLst>
              <a:ext uri="{FF2B5EF4-FFF2-40B4-BE49-F238E27FC236}">
                <a16:creationId xmlns:a16="http://schemas.microsoft.com/office/drawing/2014/main" id="{FE10AFDE-ACD3-43A8-BEDD-A5A053E46367}"/>
              </a:ext>
            </a:extLst>
          </p:cNvPr>
          <p:cNvSpPr>
            <a:spLocks noGrp="1"/>
          </p:cNvSpPr>
          <p:nvPr>
            <p:ph type="ftr" sz="quarter" idx="11"/>
          </p:nvPr>
        </p:nvSpPr>
        <p:spPr>
          <a:xfrm>
            <a:off x="3103122" y="6536987"/>
            <a:ext cx="2937755" cy="184489"/>
          </a:xfrm>
        </p:spPr>
        <p:txBody>
          <a:bodyPr/>
          <a:lstStyle>
            <a:lvl1pPr>
              <a:defRPr>
                <a:solidFill>
                  <a:schemeClr val="bg1"/>
                </a:solidFill>
              </a:defRPr>
            </a:lvl1pPr>
          </a:lstStyle>
          <a:p>
            <a:r>
              <a:rPr lang="es-ES" dirty="0"/>
              <a:t>Universidad de Zaragoza</a:t>
            </a:r>
            <a:endParaRPr lang="en-US" dirty="0"/>
          </a:p>
        </p:txBody>
      </p:sp>
      <p:sp>
        <p:nvSpPr>
          <p:cNvPr id="2" name="Rectángulo 1">
            <a:extLst>
              <a:ext uri="{FF2B5EF4-FFF2-40B4-BE49-F238E27FC236}">
                <a16:creationId xmlns:a16="http://schemas.microsoft.com/office/drawing/2014/main" id="{2C87F763-272B-4BC2-906B-7E5A3853B7D2}"/>
              </a:ext>
            </a:extLst>
          </p:cNvPr>
          <p:cNvSpPr/>
          <p:nvPr/>
        </p:nvSpPr>
        <p:spPr>
          <a:xfrm>
            <a:off x="496111" y="1603789"/>
            <a:ext cx="8270384" cy="4555093"/>
          </a:xfrm>
          <a:prstGeom prst="rect">
            <a:avLst/>
          </a:prstGeom>
        </p:spPr>
        <p:txBody>
          <a:bodyPr wrap="square">
            <a:spAutoFit/>
          </a:bodyPr>
          <a:lstStyle/>
          <a:p>
            <a:pPr marL="180975" algn="ctr">
              <a:spcBef>
                <a:spcPts val="600"/>
              </a:spcBef>
              <a:spcAft>
                <a:spcPts val="600"/>
              </a:spcAft>
            </a:pPr>
            <a:r>
              <a:rPr lang="es-ES" sz="2800" dirty="0" smtClean="0"/>
              <a:t>La relevancia </a:t>
            </a:r>
            <a:r>
              <a:rPr lang="es-ES" sz="2800" dirty="0"/>
              <a:t>del </a:t>
            </a:r>
            <a:r>
              <a:rPr lang="es-ES" sz="2800" b="1" dirty="0"/>
              <a:t>empleo</a:t>
            </a:r>
            <a:r>
              <a:rPr lang="es-ES" sz="2800" dirty="0"/>
              <a:t> desde el punto de vista social, académico y económico se plantea en el IUI en el contexto de </a:t>
            </a:r>
            <a:r>
              <a:rPr lang="es-ES" sz="2800" b="1" dirty="0"/>
              <a:t>una sociedad global cada vez más digital y sostenible</a:t>
            </a:r>
            <a:r>
              <a:rPr lang="es-ES" sz="2800" dirty="0"/>
              <a:t>.</a:t>
            </a:r>
          </a:p>
          <a:p>
            <a:pPr marL="180975" algn="ctr">
              <a:spcBef>
                <a:spcPts val="600"/>
              </a:spcBef>
              <a:spcAft>
                <a:spcPts val="600"/>
              </a:spcAft>
            </a:pPr>
            <a:r>
              <a:rPr lang="es-ES" sz="2800" dirty="0"/>
              <a:t>La investigación sobre Empleo, Sociedad Digital y Sostenibilidad se aborda en el </a:t>
            </a:r>
            <a:r>
              <a:rPr lang="es-ES" sz="2800" b="1" dirty="0" smtClean="0"/>
              <a:t>IUI</a:t>
            </a:r>
            <a:r>
              <a:rPr lang="es-ES" sz="2800" dirty="0" smtClean="0"/>
              <a:t> </a:t>
            </a:r>
            <a:r>
              <a:rPr lang="es-ES" sz="2800" dirty="0"/>
              <a:t>sobre la base de su amplia </a:t>
            </a:r>
            <a:r>
              <a:rPr lang="es-ES" sz="2800" b="1" dirty="0"/>
              <a:t>transversalidad y </a:t>
            </a:r>
            <a:r>
              <a:rPr lang="es-ES" sz="2800" b="1" dirty="0" err="1"/>
              <a:t>multidisciplinariedad</a:t>
            </a:r>
            <a:r>
              <a:rPr lang="es-ES" sz="2800" dirty="0"/>
              <a:t>,  </a:t>
            </a:r>
            <a:r>
              <a:rPr lang="es-ES" sz="2800" dirty="0" smtClean="0"/>
              <a:t>que incluye </a:t>
            </a:r>
            <a:r>
              <a:rPr lang="es-ES" sz="2800" dirty="0"/>
              <a:t>los ámbitos económicos, empresariales, jurídicos, sociales,  educativos, humanísticos y tecnológicos.</a:t>
            </a:r>
          </a:p>
        </p:txBody>
      </p:sp>
    </p:spTree>
    <p:extLst>
      <p:ext uri="{BB962C8B-B14F-4D97-AF65-F5344CB8AC3E}">
        <p14:creationId xmlns:p14="http://schemas.microsoft.com/office/powerpoint/2010/main" val="1930858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Título 1"/>
          <p:cNvSpPr txBox="1">
            <a:spLocks/>
          </p:cNvSpPr>
          <p:nvPr/>
        </p:nvSpPr>
        <p:spPr>
          <a:xfrm>
            <a:off x="554476" y="2859931"/>
            <a:ext cx="8015592" cy="1021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es-ES" dirty="0"/>
              <a:t>Haga clic para modificar el estilo de título del patrón</a:t>
            </a:r>
            <a:endParaRPr lang="en-US" dirty="0"/>
          </a:p>
        </p:txBody>
      </p:sp>
      <p:sp>
        <p:nvSpPr>
          <p:cNvPr id="11" name="Título 1"/>
          <p:cNvSpPr txBox="1">
            <a:spLocks/>
          </p:cNvSpPr>
          <p:nvPr/>
        </p:nvSpPr>
        <p:spPr>
          <a:xfrm>
            <a:off x="496111" y="575550"/>
            <a:ext cx="7776048" cy="51394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r>
              <a:rPr lang="es-ES" sz="17600" dirty="0" smtClean="0"/>
              <a:t>Objetivos</a:t>
            </a:r>
            <a:endParaRPr lang="en-US" dirty="0"/>
          </a:p>
        </p:txBody>
      </p:sp>
      <p:sp>
        <p:nvSpPr>
          <p:cNvPr id="12" name="Título 1"/>
          <p:cNvSpPr txBox="1">
            <a:spLocks/>
          </p:cNvSpPr>
          <p:nvPr/>
        </p:nvSpPr>
        <p:spPr>
          <a:xfrm>
            <a:off x="628650" y="1371600"/>
            <a:ext cx="7886699" cy="467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s-ES" sz="2800" dirty="0"/>
          </a:p>
        </p:txBody>
      </p:sp>
      <p:sp>
        <p:nvSpPr>
          <p:cNvPr id="17" name="Marcador de número de diapositiva 4"/>
          <p:cNvSpPr>
            <a:spLocks noGrp="1"/>
          </p:cNvSpPr>
          <p:nvPr>
            <p:ph type="sldNum" sz="quarter" idx="12"/>
          </p:nvPr>
        </p:nvSpPr>
        <p:spPr>
          <a:xfrm>
            <a:off x="6040877" y="6536987"/>
            <a:ext cx="2928024" cy="184489"/>
          </a:xfrm>
        </p:spPr>
        <p:txBody>
          <a:bodyPr/>
          <a:lstStyle/>
          <a:p>
            <a:r>
              <a:rPr lang="en-US" dirty="0"/>
              <a:t>	</a:t>
            </a:r>
            <a:r>
              <a:rPr lang="en-US" dirty="0">
                <a:solidFill>
                  <a:schemeClr val="bg1"/>
                </a:solidFill>
              </a:rPr>
              <a:t>		</a:t>
            </a:r>
            <a:fld id="{1EA9DDD1-5422-4469-8BE8-C9351BD65F81}" type="slidenum">
              <a:rPr lang="en-US" smtClean="0">
                <a:solidFill>
                  <a:schemeClr val="bg1"/>
                </a:solidFill>
              </a:rPr>
              <a:pPr/>
              <a:t>7</a:t>
            </a:fld>
            <a:endParaRPr lang="en-US" dirty="0">
              <a:solidFill>
                <a:schemeClr val="bg1"/>
              </a:solidFill>
            </a:endParaRPr>
          </a:p>
        </p:txBody>
      </p:sp>
      <p:sp>
        <p:nvSpPr>
          <p:cNvPr id="7" name="Marcador de pie de página 3">
            <a:extLst>
              <a:ext uri="{FF2B5EF4-FFF2-40B4-BE49-F238E27FC236}">
                <a16:creationId xmlns:a16="http://schemas.microsoft.com/office/drawing/2014/main" id="{FE10AFDE-ACD3-43A8-BEDD-A5A053E46367}"/>
              </a:ext>
            </a:extLst>
          </p:cNvPr>
          <p:cNvSpPr>
            <a:spLocks noGrp="1"/>
          </p:cNvSpPr>
          <p:nvPr>
            <p:ph type="ftr" sz="quarter" idx="11"/>
          </p:nvPr>
        </p:nvSpPr>
        <p:spPr>
          <a:xfrm>
            <a:off x="3103122" y="6536987"/>
            <a:ext cx="2937755" cy="184489"/>
          </a:xfrm>
        </p:spPr>
        <p:txBody>
          <a:bodyPr/>
          <a:lstStyle>
            <a:lvl1pPr>
              <a:defRPr>
                <a:solidFill>
                  <a:schemeClr val="bg1"/>
                </a:solidFill>
              </a:defRPr>
            </a:lvl1pPr>
          </a:lstStyle>
          <a:p>
            <a:r>
              <a:rPr lang="es-ES" dirty="0"/>
              <a:t>Universidad de Zaragoza</a:t>
            </a:r>
            <a:endParaRPr lang="en-US" dirty="0"/>
          </a:p>
        </p:txBody>
      </p:sp>
      <p:sp>
        <p:nvSpPr>
          <p:cNvPr id="2" name="Rectángulo 1">
            <a:extLst>
              <a:ext uri="{FF2B5EF4-FFF2-40B4-BE49-F238E27FC236}">
                <a16:creationId xmlns:a16="http://schemas.microsoft.com/office/drawing/2014/main" id="{2C87F763-272B-4BC2-906B-7E5A3853B7D2}"/>
              </a:ext>
            </a:extLst>
          </p:cNvPr>
          <p:cNvSpPr/>
          <p:nvPr/>
        </p:nvSpPr>
        <p:spPr>
          <a:xfrm>
            <a:off x="427080" y="1679551"/>
            <a:ext cx="8270384" cy="4555093"/>
          </a:xfrm>
          <a:prstGeom prst="rect">
            <a:avLst/>
          </a:prstGeom>
        </p:spPr>
        <p:txBody>
          <a:bodyPr wrap="square">
            <a:spAutoFit/>
          </a:bodyPr>
          <a:lstStyle/>
          <a:p>
            <a:pPr marL="180975" algn="ctr">
              <a:spcBef>
                <a:spcPts val="600"/>
              </a:spcBef>
              <a:spcAft>
                <a:spcPts val="600"/>
              </a:spcAft>
            </a:pPr>
            <a:r>
              <a:rPr lang="es-ES" sz="2800" dirty="0"/>
              <a:t>El Instituto va a permitir avanzar en la</a:t>
            </a:r>
            <a:r>
              <a:rPr lang="es-ES" sz="2800" b="1" dirty="0"/>
              <a:t> </a:t>
            </a:r>
            <a:r>
              <a:rPr lang="es-ES" sz="2800" b="1" dirty="0" smtClean="0"/>
              <a:t>investigación y </a:t>
            </a:r>
            <a:r>
              <a:rPr lang="es-ES" sz="2800" b="1" dirty="0" smtClean="0"/>
              <a:t>transferencia, tanto desde el punto de vista teórico como empírico, </a:t>
            </a:r>
            <a:r>
              <a:rPr lang="es-ES" sz="2800" dirty="0"/>
              <a:t>sobre Empleo, Sociedad Digital y Sostenibilidad</a:t>
            </a:r>
            <a:r>
              <a:rPr lang="es-ES" sz="2800" dirty="0" smtClean="0"/>
              <a:t>, y temas relacionados, </a:t>
            </a:r>
            <a:r>
              <a:rPr lang="es-ES" sz="2800" dirty="0"/>
              <a:t>utilizando </a:t>
            </a:r>
            <a:r>
              <a:rPr lang="es-ES" sz="2800" dirty="0" smtClean="0"/>
              <a:t>los análisis y resultados académicos </a:t>
            </a:r>
            <a:r>
              <a:rPr lang="es-ES" sz="2800" dirty="0"/>
              <a:t>para proporcionar </a:t>
            </a:r>
            <a:r>
              <a:rPr lang="es-ES" sz="2800" b="1" dirty="0" smtClean="0"/>
              <a:t>asesoramiento</a:t>
            </a:r>
            <a:r>
              <a:rPr lang="es-ES" sz="2800" dirty="0" smtClean="0"/>
              <a:t> </a:t>
            </a:r>
            <a:r>
              <a:rPr lang="es-ES" sz="2800" dirty="0" smtClean="0"/>
              <a:t>a los agentes sociales.</a:t>
            </a:r>
            <a:endParaRPr lang="es-ES" sz="2800" dirty="0" smtClean="0"/>
          </a:p>
          <a:p>
            <a:pPr marL="180975" algn="ctr">
              <a:spcBef>
                <a:spcPts val="600"/>
              </a:spcBef>
              <a:spcAft>
                <a:spcPts val="600"/>
              </a:spcAft>
            </a:pPr>
            <a:r>
              <a:rPr lang="es-ES" sz="2800" dirty="0" smtClean="0"/>
              <a:t>Nuestro </a:t>
            </a:r>
            <a:r>
              <a:rPr lang="es-ES" sz="2800" dirty="0"/>
              <a:t>objetivo es </a:t>
            </a:r>
            <a:r>
              <a:rPr lang="es-ES" sz="2800" b="1" dirty="0"/>
              <a:t>contribuir al discurso</a:t>
            </a:r>
            <a:r>
              <a:rPr lang="es-ES" sz="2800" dirty="0"/>
              <a:t> social, económico, jurídico y educativo, entre otros, permitiendo que la toma de decisiones </a:t>
            </a:r>
            <a:r>
              <a:rPr lang="es-ES" sz="2800" dirty="0" smtClean="0"/>
              <a:t>se </a:t>
            </a:r>
            <a:r>
              <a:rPr lang="es-ES" sz="2800" dirty="0"/>
              <a:t>base en el mejor conocimiento científico disponible.</a:t>
            </a:r>
          </a:p>
        </p:txBody>
      </p:sp>
    </p:spTree>
    <p:extLst>
      <p:ext uri="{BB962C8B-B14F-4D97-AF65-F5344CB8AC3E}">
        <p14:creationId xmlns:p14="http://schemas.microsoft.com/office/powerpoint/2010/main" val="2116071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Título 1"/>
          <p:cNvSpPr txBox="1">
            <a:spLocks/>
          </p:cNvSpPr>
          <p:nvPr/>
        </p:nvSpPr>
        <p:spPr>
          <a:xfrm>
            <a:off x="554476" y="2859931"/>
            <a:ext cx="8015592" cy="1021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es-ES" dirty="0"/>
              <a:t>Haga clic para modificar el estilo de título del patrón</a:t>
            </a:r>
            <a:endParaRPr lang="en-US" dirty="0"/>
          </a:p>
        </p:txBody>
      </p:sp>
      <p:sp>
        <p:nvSpPr>
          <p:cNvPr id="11" name="Título 1"/>
          <p:cNvSpPr txBox="1">
            <a:spLocks/>
          </p:cNvSpPr>
          <p:nvPr/>
        </p:nvSpPr>
        <p:spPr>
          <a:xfrm>
            <a:off x="427080" y="519269"/>
            <a:ext cx="8678173" cy="513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r>
              <a:rPr lang="es-ES" sz="2800" dirty="0" smtClean="0"/>
              <a:t>Alineado con las Estrategias </a:t>
            </a:r>
            <a:r>
              <a:rPr lang="es-ES" sz="2800" dirty="0"/>
              <a:t>Europeas de Investigación</a:t>
            </a:r>
            <a:endParaRPr lang="en-US" sz="2800" dirty="0"/>
          </a:p>
        </p:txBody>
      </p:sp>
      <p:sp>
        <p:nvSpPr>
          <p:cNvPr id="12" name="Título 1"/>
          <p:cNvSpPr txBox="1">
            <a:spLocks/>
          </p:cNvSpPr>
          <p:nvPr/>
        </p:nvSpPr>
        <p:spPr>
          <a:xfrm>
            <a:off x="628650" y="1371600"/>
            <a:ext cx="7886699" cy="467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s-ES" sz="2800" dirty="0"/>
          </a:p>
        </p:txBody>
      </p:sp>
      <p:sp>
        <p:nvSpPr>
          <p:cNvPr id="17" name="Marcador de número de diapositiva 4"/>
          <p:cNvSpPr>
            <a:spLocks noGrp="1"/>
          </p:cNvSpPr>
          <p:nvPr>
            <p:ph type="sldNum" sz="quarter" idx="12"/>
          </p:nvPr>
        </p:nvSpPr>
        <p:spPr>
          <a:xfrm>
            <a:off x="6040877" y="6536987"/>
            <a:ext cx="2928024" cy="184489"/>
          </a:xfrm>
        </p:spPr>
        <p:txBody>
          <a:bodyPr/>
          <a:lstStyle/>
          <a:p>
            <a:r>
              <a:rPr lang="en-US" dirty="0"/>
              <a:t>	</a:t>
            </a:r>
            <a:r>
              <a:rPr lang="en-US" dirty="0">
                <a:solidFill>
                  <a:schemeClr val="bg1"/>
                </a:solidFill>
              </a:rPr>
              <a:t>		</a:t>
            </a:r>
            <a:fld id="{1EA9DDD1-5422-4469-8BE8-C9351BD65F81}" type="slidenum">
              <a:rPr lang="en-US" smtClean="0">
                <a:solidFill>
                  <a:schemeClr val="bg1"/>
                </a:solidFill>
              </a:rPr>
              <a:pPr/>
              <a:t>8</a:t>
            </a:fld>
            <a:endParaRPr lang="en-US" dirty="0">
              <a:solidFill>
                <a:schemeClr val="bg1"/>
              </a:solidFill>
            </a:endParaRPr>
          </a:p>
        </p:txBody>
      </p:sp>
      <p:sp>
        <p:nvSpPr>
          <p:cNvPr id="7" name="Marcador de pie de página 3">
            <a:extLst>
              <a:ext uri="{FF2B5EF4-FFF2-40B4-BE49-F238E27FC236}">
                <a16:creationId xmlns:a16="http://schemas.microsoft.com/office/drawing/2014/main" id="{FE10AFDE-ACD3-43A8-BEDD-A5A053E46367}"/>
              </a:ext>
            </a:extLst>
          </p:cNvPr>
          <p:cNvSpPr>
            <a:spLocks noGrp="1"/>
          </p:cNvSpPr>
          <p:nvPr>
            <p:ph type="ftr" sz="quarter" idx="11"/>
          </p:nvPr>
        </p:nvSpPr>
        <p:spPr>
          <a:xfrm>
            <a:off x="3103122" y="6536987"/>
            <a:ext cx="2937755" cy="184489"/>
          </a:xfrm>
        </p:spPr>
        <p:txBody>
          <a:bodyPr/>
          <a:lstStyle>
            <a:lvl1pPr>
              <a:defRPr>
                <a:solidFill>
                  <a:schemeClr val="bg1"/>
                </a:solidFill>
              </a:defRPr>
            </a:lvl1pPr>
          </a:lstStyle>
          <a:p>
            <a:r>
              <a:rPr lang="es-ES" dirty="0"/>
              <a:t>Universidad de Zaragoza</a:t>
            </a:r>
            <a:endParaRPr lang="en-US" dirty="0"/>
          </a:p>
        </p:txBody>
      </p:sp>
      <p:sp>
        <p:nvSpPr>
          <p:cNvPr id="2" name="Rectángulo 1">
            <a:extLst>
              <a:ext uri="{FF2B5EF4-FFF2-40B4-BE49-F238E27FC236}">
                <a16:creationId xmlns:a16="http://schemas.microsoft.com/office/drawing/2014/main" id="{2C87F763-272B-4BC2-906B-7E5A3853B7D2}"/>
              </a:ext>
            </a:extLst>
          </p:cNvPr>
          <p:cNvSpPr/>
          <p:nvPr/>
        </p:nvSpPr>
        <p:spPr>
          <a:xfrm>
            <a:off x="427080" y="1703708"/>
            <a:ext cx="8270384" cy="4124206"/>
          </a:xfrm>
          <a:prstGeom prst="rect">
            <a:avLst/>
          </a:prstGeom>
        </p:spPr>
        <p:txBody>
          <a:bodyPr wrap="square">
            <a:spAutoFit/>
          </a:bodyPr>
          <a:lstStyle/>
          <a:p>
            <a:pPr marL="180975" algn="ctr">
              <a:spcBef>
                <a:spcPts val="600"/>
              </a:spcBef>
              <a:spcAft>
                <a:spcPts val="600"/>
              </a:spcAft>
            </a:pPr>
            <a:r>
              <a:rPr lang="es-ES" sz="2800" dirty="0" smtClean="0"/>
              <a:t>Nuestro IEDIS está en línea con la </a:t>
            </a:r>
            <a:r>
              <a:rPr lang="es-ES" sz="2800" b="1" dirty="0"/>
              <a:t>estrategia de crecimiento de la Unión Europea (</a:t>
            </a:r>
            <a:r>
              <a:rPr lang="es-ES" sz="2800" b="1" dirty="0" smtClean="0"/>
              <a:t>UE), </a:t>
            </a:r>
            <a:r>
              <a:rPr lang="es-ES" sz="2800" dirty="0" smtClean="0"/>
              <a:t>la cual t</a:t>
            </a:r>
            <a:r>
              <a:rPr lang="es-ES" sz="2800" dirty="0" smtClean="0"/>
              <a:t>iene </a:t>
            </a:r>
            <a:r>
              <a:rPr lang="es-ES" sz="2800" dirty="0"/>
              <a:t>como finalidad crear las condiciones propicias para un crecimiento inteligente, integrador y </a:t>
            </a:r>
            <a:r>
              <a:rPr lang="es-ES" sz="2800" dirty="0" smtClean="0"/>
              <a:t>sostenible.</a:t>
            </a:r>
          </a:p>
          <a:p>
            <a:pPr marL="180975" algn="ctr">
              <a:spcBef>
                <a:spcPts val="600"/>
              </a:spcBef>
              <a:spcAft>
                <a:spcPts val="600"/>
              </a:spcAft>
            </a:pPr>
            <a:r>
              <a:rPr lang="es-ES" sz="2800" b="1" dirty="0" smtClean="0"/>
              <a:t>Inteligente</a:t>
            </a:r>
            <a:r>
              <a:rPr lang="es-ES" sz="2800" dirty="0" smtClean="0"/>
              <a:t> </a:t>
            </a:r>
            <a:r>
              <a:rPr lang="es-ES" sz="2800" dirty="0"/>
              <a:t>a través del desarrollo de los conocimientos y de la innovación; </a:t>
            </a:r>
            <a:r>
              <a:rPr lang="es-ES" sz="2800" b="1" dirty="0"/>
              <a:t>Integrador</a:t>
            </a:r>
            <a:r>
              <a:rPr lang="es-ES" sz="2800" dirty="0"/>
              <a:t>, orientado a reforzar el </a:t>
            </a:r>
            <a:r>
              <a:rPr lang="es-ES" sz="2800" dirty="0" smtClean="0"/>
              <a:t>empleo, </a:t>
            </a:r>
            <a:r>
              <a:rPr lang="es-ES" sz="2800" dirty="0"/>
              <a:t>y la cohesión social y territorial; y </a:t>
            </a:r>
            <a:r>
              <a:rPr lang="es-ES" sz="2800" b="1" dirty="0"/>
              <a:t>Sostenible</a:t>
            </a:r>
            <a:r>
              <a:rPr lang="es-ES" sz="2800" dirty="0"/>
              <a:t>, basado en una economía más competitiva y más eficaz en la gestión de los recursos.</a:t>
            </a:r>
          </a:p>
        </p:txBody>
      </p:sp>
    </p:spTree>
    <p:extLst>
      <p:ext uri="{BB962C8B-B14F-4D97-AF65-F5344CB8AC3E}">
        <p14:creationId xmlns:p14="http://schemas.microsoft.com/office/powerpoint/2010/main" val="2547183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Título 1"/>
          <p:cNvSpPr txBox="1">
            <a:spLocks/>
          </p:cNvSpPr>
          <p:nvPr/>
        </p:nvSpPr>
        <p:spPr>
          <a:xfrm>
            <a:off x="554476" y="2859931"/>
            <a:ext cx="8015592" cy="1021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es-ES" dirty="0"/>
              <a:t>Haga clic para modificar el estilo de título del patrón</a:t>
            </a:r>
            <a:endParaRPr lang="en-US" dirty="0"/>
          </a:p>
        </p:txBody>
      </p:sp>
      <p:sp>
        <p:nvSpPr>
          <p:cNvPr id="11" name="Título 1"/>
          <p:cNvSpPr txBox="1">
            <a:spLocks/>
          </p:cNvSpPr>
          <p:nvPr/>
        </p:nvSpPr>
        <p:spPr>
          <a:xfrm>
            <a:off x="496111" y="575550"/>
            <a:ext cx="7776048" cy="513947"/>
          </a:xfrm>
          <a:prstGeom prst="rect">
            <a:avLst/>
          </a:prstGeom>
        </p:spPr>
        <p:txBody>
          <a:bodyPr vert="horz" lIns="91440" tIns="45720" rIns="91440" bIns="45720" rtlCol="0" anchor="b">
            <a:normAutofit fontScale="40000" lnSpcReduction="20000"/>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r>
              <a:rPr lang="es-ES" sz="9600" dirty="0"/>
              <a:t>Líneas de </a:t>
            </a:r>
            <a:r>
              <a:rPr lang="es-ES" sz="9600" dirty="0" smtClean="0"/>
              <a:t>Investigación</a:t>
            </a:r>
            <a:endParaRPr lang="en-US" sz="9600" dirty="0"/>
          </a:p>
        </p:txBody>
      </p:sp>
      <p:sp>
        <p:nvSpPr>
          <p:cNvPr id="12" name="Título 1"/>
          <p:cNvSpPr txBox="1">
            <a:spLocks/>
          </p:cNvSpPr>
          <p:nvPr/>
        </p:nvSpPr>
        <p:spPr>
          <a:xfrm>
            <a:off x="628650" y="1371600"/>
            <a:ext cx="7886699" cy="4679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s-ES" sz="2800" dirty="0"/>
          </a:p>
        </p:txBody>
      </p:sp>
      <p:sp>
        <p:nvSpPr>
          <p:cNvPr id="17" name="Marcador de número de diapositiva 4"/>
          <p:cNvSpPr>
            <a:spLocks noGrp="1"/>
          </p:cNvSpPr>
          <p:nvPr>
            <p:ph type="sldNum" sz="quarter" idx="12"/>
          </p:nvPr>
        </p:nvSpPr>
        <p:spPr>
          <a:xfrm>
            <a:off x="6040877" y="6536987"/>
            <a:ext cx="2928024" cy="184489"/>
          </a:xfrm>
        </p:spPr>
        <p:txBody>
          <a:bodyPr/>
          <a:lstStyle/>
          <a:p>
            <a:r>
              <a:rPr lang="en-US" dirty="0"/>
              <a:t>	</a:t>
            </a:r>
            <a:r>
              <a:rPr lang="en-US" dirty="0">
                <a:solidFill>
                  <a:schemeClr val="bg1"/>
                </a:solidFill>
              </a:rPr>
              <a:t>		</a:t>
            </a:r>
            <a:fld id="{1EA9DDD1-5422-4469-8BE8-C9351BD65F81}" type="slidenum">
              <a:rPr lang="en-US" smtClean="0">
                <a:solidFill>
                  <a:schemeClr val="bg1"/>
                </a:solidFill>
              </a:rPr>
              <a:pPr/>
              <a:t>9</a:t>
            </a:fld>
            <a:endParaRPr lang="en-US" dirty="0">
              <a:solidFill>
                <a:schemeClr val="bg1"/>
              </a:solidFill>
            </a:endParaRPr>
          </a:p>
        </p:txBody>
      </p:sp>
      <p:sp>
        <p:nvSpPr>
          <p:cNvPr id="7" name="Marcador de pie de página 3">
            <a:extLst>
              <a:ext uri="{FF2B5EF4-FFF2-40B4-BE49-F238E27FC236}">
                <a16:creationId xmlns:a16="http://schemas.microsoft.com/office/drawing/2014/main" id="{FE10AFDE-ACD3-43A8-BEDD-A5A053E46367}"/>
              </a:ext>
            </a:extLst>
          </p:cNvPr>
          <p:cNvSpPr>
            <a:spLocks noGrp="1"/>
          </p:cNvSpPr>
          <p:nvPr>
            <p:ph type="ftr" sz="quarter" idx="11"/>
          </p:nvPr>
        </p:nvSpPr>
        <p:spPr>
          <a:xfrm>
            <a:off x="3103122" y="6536987"/>
            <a:ext cx="2937755" cy="184489"/>
          </a:xfrm>
        </p:spPr>
        <p:txBody>
          <a:bodyPr/>
          <a:lstStyle>
            <a:lvl1pPr>
              <a:defRPr>
                <a:solidFill>
                  <a:schemeClr val="bg1"/>
                </a:solidFill>
              </a:defRPr>
            </a:lvl1pPr>
          </a:lstStyle>
          <a:p>
            <a:r>
              <a:rPr lang="es-ES" dirty="0"/>
              <a:t>Universidad de Zaragoza</a:t>
            </a:r>
            <a:endParaRPr lang="en-US" dirty="0"/>
          </a:p>
        </p:txBody>
      </p:sp>
      <p:sp>
        <p:nvSpPr>
          <p:cNvPr id="2" name="Rectángulo 1">
            <a:extLst>
              <a:ext uri="{FF2B5EF4-FFF2-40B4-BE49-F238E27FC236}">
                <a16:creationId xmlns:a16="http://schemas.microsoft.com/office/drawing/2014/main" id="{2C87F763-272B-4BC2-906B-7E5A3853B7D2}"/>
              </a:ext>
            </a:extLst>
          </p:cNvPr>
          <p:cNvSpPr/>
          <p:nvPr/>
        </p:nvSpPr>
        <p:spPr>
          <a:xfrm>
            <a:off x="373127" y="1276182"/>
            <a:ext cx="8397743" cy="7832914"/>
          </a:xfrm>
          <a:prstGeom prst="rect">
            <a:avLst/>
          </a:prstGeom>
        </p:spPr>
        <p:txBody>
          <a:bodyPr wrap="square">
            <a:spAutoFit/>
          </a:bodyPr>
          <a:lstStyle/>
          <a:p>
            <a:pPr marL="180975" algn="ctr">
              <a:spcBef>
                <a:spcPts val="600"/>
              </a:spcBef>
            </a:pPr>
            <a:r>
              <a:rPr lang="es-ES" sz="2800" b="1" dirty="0" smtClean="0"/>
              <a:t>Línea 1. Empleo y Demografía</a:t>
            </a:r>
          </a:p>
          <a:p>
            <a:pPr marL="180975" algn="ctr">
              <a:spcBef>
                <a:spcPts val="600"/>
              </a:spcBef>
            </a:pPr>
            <a:r>
              <a:rPr lang="es-ES" sz="2400" dirty="0" smtClean="0"/>
              <a:t>(Mercado Laboral, Territorio, Movilidad, Bienestar, Equidad)</a:t>
            </a:r>
            <a:endParaRPr lang="es-ES" sz="2400" dirty="0"/>
          </a:p>
          <a:p>
            <a:pPr marL="180975" algn="ctr">
              <a:spcBef>
                <a:spcPts val="600"/>
              </a:spcBef>
            </a:pPr>
            <a:r>
              <a:rPr lang="es-ES" sz="2800" b="1" dirty="0" smtClean="0"/>
              <a:t>Línea 2. </a:t>
            </a:r>
            <a:r>
              <a:rPr lang="es-ES" sz="2800" b="1" dirty="0"/>
              <a:t>Educación y </a:t>
            </a:r>
            <a:r>
              <a:rPr lang="es-ES" sz="2800" b="1" dirty="0" smtClean="0"/>
              <a:t>Salud</a:t>
            </a:r>
          </a:p>
          <a:p>
            <a:pPr marL="180975" algn="ctr">
              <a:spcBef>
                <a:spcPts val="600"/>
              </a:spcBef>
            </a:pPr>
            <a:r>
              <a:rPr lang="es-ES" sz="2400" dirty="0" smtClean="0"/>
              <a:t>(Educación largo vida, Salud, Pobreza, Integración social)</a:t>
            </a:r>
          </a:p>
          <a:p>
            <a:pPr marL="180975" algn="ctr">
              <a:spcBef>
                <a:spcPts val="600"/>
              </a:spcBef>
            </a:pPr>
            <a:r>
              <a:rPr lang="es-ES" sz="2800" b="1" dirty="0" smtClean="0"/>
              <a:t>Línea 3. Innovación y Sociedad Digital</a:t>
            </a:r>
          </a:p>
          <a:p>
            <a:pPr marL="180975" algn="ctr">
              <a:spcBef>
                <a:spcPts val="600"/>
              </a:spcBef>
            </a:pPr>
            <a:r>
              <a:rPr lang="es-ES" sz="2400" dirty="0" smtClean="0"/>
              <a:t>(Retos de la sociedad digital, Innovación en las organizaciones)</a:t>
            </a:r>
            <a:endParaRPr lang="es-ES" sz="2400" dirty="0"/>
          </a:p>
          <a:p>
            <a:pPr marL="180975" algn="ctr">
              <a:spcBef>
                <a:spcPts val="600"/>
              </a:spcBef>
            </a:pPr>
            <a:r>
              <a:rPr lang="es-ES" sz="2800" b="1" dirty="0" smtClean="0"/>
              <a:t>Línea 4. Sostenibilidad y Responsabilidad Social</a:t>
            </a:r>
          </a:p>
          <a:p>
            <a:pPr marL="180975" algn="ctr">
              <a:spcBef>
                <a:spcPts val="600"/>
              </a:spcBef>
            </a:pPr>
            <a:r>
              <a:rPr lang="es-ES" sz="2400" dirty="0" smtClean="0"/>
              <a:t>(Gestión sostenible, RSC, Alternativas gestión </a:t>
            </a:r>
            <a:r>
              <a:rPr lang="es-ES" sz="2400" dirty="0" smtClean="0"/>
              <a:t>empresarial)</a:t>
            </a:r>
            <a:endParaRPr lang="es-ES" sz="2400" dirty="0"/>
          </a:p>
          <a:p>
            <a:pPr marL="180975" algn="ctr">
              <a:spcBef>
                <a:spcPts val="600"/>
              </a:spcBef>
            </a:pPr>
            <a:r>
              <a:rPr lang="es-ES" sz="2800" b="1" dirty="0" smtClean="0"/>
              <a:t>Línea 5. Globalización</a:t>
            </a:r>
          </a:p>
          <a:p>
            <a:pPr marL="180975" algn="ctr">
              <a:spcBef>
                <a:spcPts val="600"/>
              </a:spcBef>
            </a:pPr>
            <a:r>
              <a:rPr lang="es-ES" sz="2400" dirty="0" smtClean="0"/>
              <a:t>(Internacionalización, Gobernanza, Cultura y comunicación)</a:t>
            </a:r>
            <a:endParaRPr lang="es-ES" sz="2400" dirty="0"/>
          </a:p>
          <a:p>
            <a:pPr marL="180975" algn="ctr">
              <a:spcBef>
                <a:spcPts val="600"/>
              </a:spcBef>
            </a:pPr>
            <a:endParaRPr lang="es-ES" sz="2800" dirty="0" smtClean="0"/>
          </a:p>
          <a:p>
            <a:pPr marL="180975" algn="ctr">
              <a:spcBef>
                <a:spcPts val="600"/>
              </a:spcBef>
            </a:pPr>
            <a:endParaRPr lang="es-ES" sz="2800" dirty="0"/>
          </a:p>
          <a:p>
            <a:pPr marL="180975" algn="ctr">
              <a:spcBef>
                <a:spcPts val="600"/>
              </a:spcBef>
            </a:pPr>
            <a:endParaRPr lang="es-ES" sz="2800" dirty="0" smtClean="0"/>
          </a:p>
          <a:p>
            <a:pPr marL="180975" algn="ctr">
              <a:spcBef>
                <a:spcPts val="600"/>
              </a:spcBef>
            </a:pPr>
            <a:endParaRPr lang="es-ES" sz="2800" b="1" dirty="0" smtClean="0"/>
          </a:p>
          <a:p>
            <a:pPr marL="180975" algn="just">
              <a:spcBef>
                <a:spcPts val="600"/>
              </a:spcBef>
            </a:pPr>
            <a:endParaRPr lang="es-ES" sz="2800" b="1" dirty="0" smtClean="0"/>
          </a:p>
          <a:p>
            <a:pPr marL="180975" algn="just">
              <a:spcBef>
                <a:spcPts val="600"/>
              </a:spcBef>
            </a:pPr>
            <a:endParaRPr lang="es-ES" sz="2800" b="1" dirty="0"/>
          </a:p>
        </p:txBody>
      </p:sp>
    </p:spTree>
    <p:extLst>
      <p:ext uri="{BB962C8B-B14F-4D97-AF65-F5344CB8AC3E}">
        <p14:creationId xmlns:p14="http://schemas.microsoft.com/office/powerpoint/2010/main" val="235840872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amer_type" id="{4082A78E-3B99-4396-9100-9642673C62C2}" vid="{3E277ACE-17F7-47E3-82DD-7B631DE0A7C9}"/>
    </a:ext>
  </a:extLst>
</a:theme>
</file>

<file path=docProps/app.xml><?xml version="1.0" encoding="utf-8"?>
<Properties xmlns="http://schemas.openxmlformats.org/officeDocument/2006/extended-properties" xmlns:vt="http://schemas.openxmlformats.org/officeDocument/2006/docPropsVTypes">
  <Template>Beamer_type</Template>
  <TotalTime>2007</TotalTime>
  <Words>1067</Words>
  <Application>Microsoft Office PowerPoint</Application>
  <PresentationFormat>Presentación en pantalla (4:3)</PresentationFormat>
  <Paragraphs>109</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Tema de Office</vt:lpstr>
      <vt:lpstr>IUI Empleo, Sociedad Digital y Sostenibilidad (IEDIS)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Intertemporal labor supply: A household collective approach</dc:title>
  <dc:creator>jorge velilla gambo</dc:creator>
  <cp:lastModifiedBy>usuario</cp:lastModifiedBy>
  <cp:revision>148</cp:revision>
  <cp:lastPrinted>2019-12-17T15:08:22Z</cp:lastPrinted>
  <dcterms:created xsi:type="dcterms:W3CDTF">2018-05-25T13:09:04Z</dcterms:created>
  <dcterms:modified xsi:type="dcterms:W3CDTF">2021-02-02T10:08:17Z</dcterms:modified>
</cp:coreProperties>
</file>